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344" r:id="rId4"/>
    <p:sldId id="385" r:id="rId5"/>
    <p:sldId id="393" r:id="rId7"/>
    <p:sldId id="345" r:id="rId8"/>
    <p:sldId id="362" r:id="rId9"/>
    <p:sldId id="358" r:id="rId10"/>
    <p:sldId id="386" r:id="rId11"/>
    <p:sldId id="364" r:id="rId12"/>
    <p:sldId id="366" r:id="rId13"/>
    <p:sldId id="367" r:id="rId14"/>
    <p:sldId id="368" r:id="rId15"/>
    <p:sldId id="370" r:id="rId16"/>
    <p:sldId id="394" r:id="rId17"/>
    <p:sldId id="387" r:id="rId18"/>
    <p:sldId id="388" r:id="rId19"/>
    <p:sldId id="395" r:id="rId20"/>
    <p:sldId id="382" r:id="rId21"/>
    <p:sldId id="381" r:id="rId22"/>
    <p:sldId id="377" r:id="rId23"/>
    <p:sldId id="378" r:id="rId24"/>
    <p:sldId id="335" r:id="rId25"/>
    <p:sldId id="353" r:id="rId26"/>
    <p:sldId id="355" r:id="rId27"/>
    <p:sldId id="396" r:id="rId28"/>
    <p:sldId id="389" r:id="rId29"/>
    <p:sldId id="375" r:id="rId30"/>
    <p:sldId id="391" r:id="rId31"/>
    <p:sldId id="356" r:id="rId32"/>
    <p:sldId id="383" r:id="rId33"/>
    <p:sldId id="384" r:id="rId34"/>
    <p:sldId id="380" r:id="rId35"/>
    <p:sldId id="392" r:id="rId36"/>
    <p:sldId id="341" r:id="rId37"/>
    <p:sldId id="397" r:id="rId3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4B1"/>
    <a:srgbClr val="33A7DB"/>
    <a:srgbClr val="2DA7A7"/>
    <a:srgbClr val="0267BF"/>
    <a:srgbClr val="0A64B0"/>
    <a:srgbClr val="0F6AB9"/>
    <a:srgbClr val="0461AF"/>
    <a:srgbClr val="BFBFBF"/>
    <a:srgbClr val="96C8DC"/>
    <a:srgbClr val="006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4" autoAdjust="0"/>
  </p:normalViewPr>
  <p:slideViewPr>
    <p:cSldViewPr>
      <p:cViewPr varScale="1">
        <p:scale>
          <a:sx n="107" d="100"/>
          <a:sy n="107" d="100"/>
        </p:scale>
        <p:origin x="-834" y="-84"/>
      </p:cViewPr>
      <p:guideLst>
        <p:guide orient="horz" pos="2160"/>
        <p:guide pos="28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noProof="0" smtClean="0"/>
              <a:t>单击此处编辑母版文本样式
第二级
第三级
第四级
第五级</a:t>
            </a:r>
            <a:endParaRPr lang="zh-CN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051625-D916-46C3-86E3-5A1D84373C0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1413"/>
            <a:ext cx="4114800" cy="3086100"/>
          </a:xfrm>
          <a:noFill/>
          <a:ln>
            <a:solidFill>
              <a:srgbClr val="000000"/>
            </a:solidFill>
            <a:bevel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624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101BE75-A4E5-4359-9AC3-D40879E72DCA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1413"/>
            <a:ext cx="4114800" cy="3086100"/>
          </a:xfrm>
          <a:noFill/>
          <a:ln>
            <a:solidFill>
              <a:srgbClr val="000000"/>
            </a:solidFill>
            <a:bevel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624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101BE75-A4E5-4359-9AC3-D40879E72DCA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1413"/>
            <a:ext cx="4114800" cy="3086100"/>
          </a:xfrm>
          <a:noFill/>
          <a:ln>
            <a:solidFill>
              <a:srgbClr val="000000"/>
            </a:solidFill>
          </a:ln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3277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52BDD848-DB0B-4D7C-B4BE-5824D4BA7911}" type="slidenum">
              <a:rPr lang="zh-CN" altLang="en-US" sz="1200"/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1413"/>
            <a:ext cx="4114800" cy="3086100"/>
          </a:xfrm>
          <a:noFill/>
          <a:ln>
            <a:solidFill>
              <a:srgbClr val="000000"/>
            </a:solidFill>
            <a:bevel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6246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101BE75-A4E5-4359-9AC3-D40879E72DCA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1413"/>
            <a:ext cx="4114800" cy="3086100"/>
          </a:xfrm>
          <a:noFill/>
          <a:ln>
            <a:solidFill>
              <a:srgbClr val="000000"/>
            </a:solidFill>
            <a:bevel/>
          </a:ln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6451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7FFE96B9-4849-420E-BED1-3B27FBE97FE8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1413"/>
            <a:ext cx="4114800" cy="3086100"/>
          </a:xfrm>
          <a:noFill/>
          <a:ln>
            <a:solidFill>
              <a:srgbClr val="000000"/>
            </a:solidFill>
            <a:bevel/>
          </a:ln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6451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7FFE96B9-4849-420E-BED1-3B27FBE97FE8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1413"/>
            <a:ext cx="4114800" cy="3086100"/>
          </a:xfrm>
          <a:noFill/>
          <a:ln>
            <a:solidFill>
              <a:srgbClr val="000000"/>
            </a:solidFill>
            <a:bevel/>
          </a:ln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6451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7FFE96B9-4849-420E-BED1-3B27FBE97FE8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320B-8030-49FF-A483-E3260D28590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48289-3F09-486C-A928-6E6396636CE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A484-B183-4035-BED7-B6FC0481715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 noChangeArrowheads="1"/>
          </p:cNvPicPr>
          <p:nvPr/>
        </p:nvPicPr>
        <p:blipFill>
          <a:blip r:embed="rId2" cstate="print"/>
          <a:srcRect l="6358" t="145" r="3539" b="-145"/>
          <a:stretch>
            <a:fillRect/>
          </a:stretch>
        </p:blipFill>
        <p:spPr bwMode="auto">
          <a:xfrm>
            <a:off x="0" y="0"/>
            <a:ext cx="91535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373063" y="3995738"/>
            <a:ext cx="4295775" cy="4635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/>
            </a:lvl1pPr>
          </a:lstStyle>
          <a:p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3076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396875" y="2141538"/>
            <a:ext cx="4271963" cy="13620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B50AC6-DD34-4617-8A1F-188335498536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18BDB-DA39-4E48-9FEE-FAD05427F247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0D10-1A2B-4923-B8B3-8B127E98AA6E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6100" y="1182688"/>
            <a:ext cx="3973513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2013" y="1182688"/>
            <a:ext cx="39751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D9ED5-BB40-4133-9660-123E6A4D3AA1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7991-F29D-4DC0-9A30-1DFFD2B7A13F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F7D2E-16BE-4044-9E95-16F4FBB6A7BD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5AC4-9FD9-4E2B-8666-33489A1C78AB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42F0-BCFB-4293-8965-60439E1E5CA2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430E-8F9D-49C5-B8CA-18D59963D68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8076-EDFE-4BED-98D3-4248D0775AC4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61EC-19E5-44E9-B612-C3F89A4174ED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80988"/>
            <a:ext cx="2024063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6100" y="280988"/>
            <a:ext cx="592455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B245-A7BC-49A9-B04D-92C968D75FA9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7697-1462-4D9D-8BCC-3F6963B54DE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3CB9-54F7-42A5-BDE4-38622CD1418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D970-D290-4ECE-9C77-565029F4900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FA5C3-7DD8-4B71-A433-F95320662DD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AA33-F5FB-478C-8A72-60E7FBD56C3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FEC1-D79D-40E0-B1AE-62D5DFB364C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86AE-B427-4DCF-A1B5-56709A66EEA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40A8B5-950D-493C-9336-9FA53A181B4D}" type="slidenum">
              <a:rPr lang="zh-CN" altLang="zh-CN"/>
            </a:fld>
            <a:endParaRPr lang="zh-CN" altLang="zh-CN"/>
          </a:p>
        </p:txBody>
      </p:sp>
      <p:pic>
        <p:nvPicPr>
          <p:cNvPr id="1031" name="Picture 7" descr="QQ图片2015060915195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56"/>
          <p:cNvGrpSpPr/>
          <p:nvPr/>
        </p:nvGrpSpPr>
        <p:grpSpPr bwMode="auto">
          <a:xfrm>
            <a:off x="0" y="-19050"/>
            <a:ext cx="9144000" cy="6877050"/>
            <a:chOff x="0" y="0"/>
            <a:chExt cx="9144004" cy="6876709"/>
          </a:xfrm>
        </p:grpSpPr>
        <p:pic>
          <p:nvPicPr>
            <p:cNvPr id="2056" name="图片 51"/>
            <p:cNvPicPr>
              <a:picLocks noChangeAspect="1" noChangeArrowheads="1"/>
            </p:cNvPicPr>
            <p:nvPr/>
          </p:nvPicPr>
          <p:blipFill>
            <a:blip r:embed="rId13" cstate="print"/>
            <a:srcRect l="23871" t="145" r="17821" b="35020"/>
            <a:stretch>
              <a:fillRect/>
            </a:stretch>
          </p:blipFill>
          <p:spPr bwMode="auto">
            <a:xfrm>
              <a:off x="4611759" y="3469923"/>
              <a:ext cx="4532243" cy="3406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7" name="组合 55"/>
            <p:cNvGrpSpPr/>
            <p:nvPr userDrawn="1"/>
          </p:nvGrpSpPr>
          <p:grpSpPr bwMode="auto">
            <a:xfrm>
              <a:off x="0" y="0"/>
              <a:ext cx="9144004" cy="6876707"/>
              <a:chOff x="0" y="0"/>
              <a:chExt cx="9144004" cy="6876707"/>
            </a:xfrm>
          </p:grpSpPr>
          <p:grpSp>
            <p:nvGrpSpPr>
              <p:cNvPr id="2058" name="矩形 53"/>
              <p:cNvGrpSpPr/>
              <p:nvPr userDrawn="1"/>
            </p:nvGrpSpPr>
            <p:grpSpPr bwMode="auto">
              <a:xfrm>
                <a:off x="3" y="3469045"/>
                <a:ext cx="9144000" cy="3407664"/>
                <a:chOff x="0" y="0"/>
                <a:chExt cx="9144000" cy="3407664"/>
              </a:xfrm>
            </p:grpSpPr>
            <p:pic>
              <p:nvPicPr>
                <p:cNvPr id="2" name="矩形 53"/>
                <p:cNvPicPr>
                  <a:picLocks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3407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5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3" y="1058"/>
                  <a:ext cx="9144004" cy="34066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059" name="矩形 54"/>
              <p:cNvGrpSpPr/>
              <p:nvPr userDrawn="1"/>
            </p:nvGrpSpPr>
            <p:grpSpPr bwMode="auto">
              <a:xfrm>
                <a:off x="3" y="421"/>
                <a:ext cx="9144000" cy="6321552"/>
                <a:chOff x="0" y="0"/>
                <a:chExt cx="9144000" cy="6321552"/>
              </a:xfrm>
            </p:grpSpPr>
            <p:pic>
              <p:nvPicPr>
                <p:cNvPr id="2060" name="矩形 54"/>
                <p:cNvPicPr>
                  <a:picLocks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321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" name="Text Box 10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411442" y="-1411866"/>
                  <a:ext cx="6321112" cy="91440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182688"/>
            <a:ext cx="8101013" cy="5118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</p:txBody>
      </p:sp>
      <p:sp>
        <p:nvSpPr>
          <p:cNvPr id="205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280988"/>
            <a:ext cx="8101013" cy="69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2061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smtClean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 smtClean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63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8BE8A9-3FC4-4547-B5E5-5BCBD2B697CC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roadway" panose="04040905080B02020502" pitchFamily="82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roadway" panose="04040905080B02020502" pitchFamily="82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roadway" panose="04040905080B02020502" pitchFamily="82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roadway" panose="04040905080B02020502" pitchFamily="82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roadway" panose="04040905080B02020502" pitchFamily="82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roadway" panose="04040905080B02020502" pitchFamily="82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roadway" panose="04040905080B02020502" pitchFamily="82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roadway" panose="04040905080B02020502" pitchFamily="82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SzPct val="70000"/>
        <a:buFont typeface="Wingdings" panose="05000000000000000000" pitchFamily="2" charset="2"/>
        <a:buChar char="¦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 "/>
        <a:defRPr sz="1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1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5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6599" y="2604714"/>
            <a:ext cx="4176713" cy="792163"/>
          </a:xfrm>
        </p:spPr>
        <p:txBody>
          <a:bodyPr/>
          <a:lstStyle/>
          <a:p>
            <a:pPr algn="r" eaLnBrk="1" hangingPunct="1"/>
            <a:r>
              <a:rPr lang="zh-CN" altLang="zh-CN" sz="27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南京中医药大学</a:t>
            </a:r>
            <a:endParaRPr lang="zh-CN" altLang="en-US" sz="270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476952" y="3401805"/>
            <a:ext cx="4983480" cy="531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7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实验室信息化管理系统使用培训</a:t>
            </a:r>
            <a:endParaRPr lang="zh-CN" altLang="en-US" sz="27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8474" y="4150220"/>
            <a:ext cx="8205492" cy="142876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>
                  <a:alpha val="59000"/>
                </a:srgbClr>
              </a:gs>
              <a:gs pos="100000">
                <a:srgbClr val="156B13">
                  <a:alpha val="3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9189" y="4670184"/>
            <a:ext cx="8831580" cy="1310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dirty="0" smtClean="0">
                <a:solidFill>
                  <a:srgbClr val="0267BF"/>
                </a:solidFill>
              </a:rPr>
              <a:t>访问网址：</a:t>
            </a:r>
            <a:r>
              <a:rPr lang="en-US" altLang="zh-CN" sz="4000" b="1" dirty="0" smtClean="0">
                <a:solidFill>
                  <a:srgbClr val="0267BF"/>
                </a:solidFill>
              </a:rPr>
              <a:t>http://cgzs.njucm.edu.cn/</a:t>
            </a:r>
            <a:endParaRPr lang="en-US" altLang="zh-CN" sz="4000" b="1" dirty="0" smtClean="0">
              <a:solidFill>
                <a:srgbClr val="0267BF"/>
              </a:solidFill>
            </a:endParaRPr>
          </a:p>
          <a:p>
            <a:endParaRPr lang="zh-CN" altLang="en-US" sz="4000" b="1" dirty="0">
              <a:solidFill>
                <a:srgbClr val="0267B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9189" y="5395863"/>
            <a:ext cx="5953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0267BF"/>
                </a:solidFill>
              </a:rPr>
              <a:t>服务电话：</a:t>
            </a:r>
            <a:r>
              <a:rPr lang="en-US" altLang="zh-CN" sz="4000" b="1" dirty="0" smtClean="0">
                <a:solidFill>
                  <a:srgbClr val="0267BF"/>
                </a:solidFill>
              </a:rPr>
              <a:t>4006-863-973</a:t>
            </a:r>
            <a:endParaRPr lang="en-US" altLang="zh-CN" sz="4000" b="1" dirty="0" smtClean="0">
              <a:solidFill>
                <a:srgbClr val="0267B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6620" y="6093296"/>
            <a:ext cx="4836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0267BF"/>
                </a:solidFill>
              </a:rPr>
              <a:t>QQ</a:t>
            </a:r>
            <a:r>
              <a:rPr lang="zh-CN" altLang="en-US" sz="4000" b="1" dirty="0">
                <a:solidFill>
                  <a:srgbClr val="0267BF"/>
                </a:solidFill>
              </a:rPr>
              <a:t>：</a:t>
            </a:r>
            <a:r>
              <a:rPr lang="en-US" altLang="zh-CN" sz="4000" b="1" dirty="0">
                <a:solidFill>
                  <a:srgbClr val="0267BF"/>
                </a:solidFill>
              </a:rPr>
              <a:t>4006-863-973 </a:t>
            </a:r>
            <a:endParaRPr lang="en-US" altLang="zh-CN" sz="4000" b="1" dirty="0">
              <a:solidFill>
                <a:srgbClr val="0267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63316" y="1124744"/>
            <a:ext cx="354458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66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第二种方式：成员主动加入</a:t>
            </a:r>
            <a:endParaRPr lang="zh-CN" altLang="en-US" sz="2000" dirty="0">
              <a:solidFill>
                <a:srgbClr val="006699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46274"/>
            <a:ext cx="9220198" cy="1524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7493884" y="2996952"/>
            <a:ext cx="720080" cy="27332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9363075" cy="2343150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 bwMode="auto">
          <a:xfrm>
            <a:off x="3979676" y="3373065"/>
            <a:ext cx="448308" cy="432048"/>
          </a:xfrm>
          <a:prstGeom prst="downArrow">
            <a:avLst/>
          </a:prstGeom>
          <a:solidFill>
            <a:srgbClr val="006699"/>
          </a:solidFill>
          <a:ln w="952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884368" y="4869160"/>
            <a:ext cx="1187624" cy="9361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148064" y="149346"/>
            <a:ext cx="38530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添加实验室成员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9525" y="1133475"/>
            <a:ext cx="9172575" cy="57245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938227" y="6136729"/>
            <a:ext cx="81593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9" y="1138336"/>
            <a:ext cx="9182100" cy="4781550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4436" y="5502722"/>
            <a:ext cx="9144000" cy="134076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经费账户时可设置免审额度，单笔订单小于该金额时不用实验室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审核；</a:t>
            </a:r>
            <a:endParaRPr lang="zh-CN" sz="14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148064" y="149346"/>
            <a:ext cx="38530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添加课题</a:t>
            </a:r>
            <a:r>
              <a:rPr lang="en-US" altLang="zh-CN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0" y="5517232"/>
            <a:ext cx="9144000" cy="134076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1,</a:t>
            </a:r>
            <a:r>
              <a:rPr kumimoji="0" 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签收负责人如果不设置系统默认签收人为订单申请人</a:t>
            </a:r>
            <a:endParaRPr kumimoji="0" lang="zh-CN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719" y="1844824"/>
            <a:ext cx="9210675" cy="3058726"/>
            <a:chOff x="-719" y="1844824"/>
            <a:chExt cx="9210675" cy="305872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 cstate="print"/>
            <a:srcRect t="12261"/>
            <a:stretch>
              <a:fillRect/>
            </a:stretch>
          </p:blipFill>
          <p:spPr>
            <a:xfrm>
              <a:off x="-719" y="1844824"/>
              <a:ext cx="9210675" cy="3058726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 bwMode="auto">
            <a:xfrm>
              <a:off x="6307410" y="1849448"/>
              <a:ext cx="576064" cy="79208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8232576" y="2713545"/>
              <a:ext cx="883146" cy="28803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5148064" y="149346"/>
            <a:ext cx="38530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设置审核人</a:t>
            </a:r>
            <a:r>
              <a:rPr lang="en-US" altLang="zh-CN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签收人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408"/>
            <a:ext cx="9372599" cy="51149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5536" y="1196752"/>
            <a:ext cx="818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以上四个初始化步骤，是实验室采购审批运行的必要前提；</a:t>
            </a:r>
            <a:endParaRPr lang="zh-CN" altLang="en-US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98001" y="1747572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更多的初始化工作，可以通过设置向导的方式来配置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 bwMode="auto">
          <a:xfrm>
            <a:off x="6948264" y="3055312"/>
            <a:ext cx="713264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12"/>
          <p:cNvGrpSpPr/>
          <p:nvPr/>
        </p:nvGrpSpPr>
        <p:grpSpPr bwMode="auto">
          <a:xfrm>
            <a:off x="0" y="3195638"/>
            <a:ext cx="9144000" cy="514350"/>
            <a:chOff x="0" y="3195638"/>
            <a:chExt cx="9144000" cy="514796"/>
          </a:xfrm>
        </p:grpSpPr>
        <p:cxnSp>
          <p:nvCxnSpPr>
            <p:cNvPr id="36872" name="直接连接符 3"/>
            <p:cNvCxnSpPr>
              <a:cxnSpLocks noChangeShapeType="1"/>
            </p:cNvCxnSpPr>
            <p:nvPr/>
          </p:nvCxnSpPr>
          <p:spPr bwMode="auto">
            <a:xfrm>
              <a:off x="0" y="3195638"/>
              <a:ext cx="6115050" cy="0"/>
            </a:xfrm>
            <a:prstGeom prst="line">
              <a:avLst/>
            </a:prstGeom>
            <a:noFill/>
            <a:ln w="19050">
              <a:solidFill>
                <a:srgbClr val="C94D4D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3" name="直接连接符 4"/>
            <p:cNvCxnSpPr>
              <a:cxnSpLocks noChangeShapeType="1"/>
            </p:cNvCxnSpPr>
            <p:nvPr/>
          </p:nvCxnSpPr>
          <p:spPr bwMode="auto">
            <a:xfrm>
              <a:off x="3805238" y="3284538"/>
              <a:ext cx="5338762" cy="0"/>
            </a:xfrm>
            <a:prstGeom prst="line">
              <a:avLst/>
            </a:prstGeom>
            <a:noFill/>
            <a:ln w="19050">
              <a:solidFill>
                <a:srgbClr val="C94D4D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文本占位符 6"/>
            <p:cNvSpPr txBox="1">
              <a:spLocks noChangeArrowheads="1"/>
            </p:cNvSpPr>
            <p:nvPr/>
          </p:nvSpPr>
          <p:spPr bwMode="auto">
            <a:xfrm>
              <a:off x="3771900" y="3284615"/>
              <a:ext cx="4616450" cy="425819"/>
            </a:xfrm>
            <a:prstGeom prst="rect">
              <a:avLst/>
            </a:prstGeom>
            <a:noFill/>
            <a:ln w="9525">
              <a:noFill/>
              <a:bevel/>
            </a:ln>
          </p:spPr>
          <p:txBody>
            <a:bodyPr anchor="ctr"/>
            <a:lstStyle/>
            <a:p>
              <a:pPr>
                <a:spcBef>
                  <a:spcPts val="1800"/>
                </a:spcBef>
                <a:buClr>
                  <a:srgbClr val="C94D4D"/>
                </a:buClr>
                <a:buSzPct val="60000"/>
                <a:buFont typeface="Wingdings" panose="05000000000000000000" pitchFamily="2" charset="2"/>
                <a:buNone/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实验材料采购系统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6867" name="文本占位符 4"/>
          <p:cNvSpPr txBox="1">
            <a:spLocks noChangeArrowheads="1"/>
          </p:cNvSpPr>
          <p:nvPr/>
        </p:nvSpPr>
        <p:spPr bwMode="auto">
          <a:xfrm>
            <a:off x="42863" y="1482725"/>
            <a:ext cx="138588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ts val="1800"/>
              </a:spcBef>
              <a:buClr>
                <a:srgbClr val="C94D4D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19900" i="1">
                <a:solidFill>
                  <a:srgbClr val="C94D4D"/>
                </a:solidFill>
                <a:ea typeface="微软雅黑" panose="020B0503020204020204" pitchFamily="34" charset="-122"/>
              </a:rPr>
              <a:t>3</a:t>
            </a:r>
            <a:endParaRPr lang="zh-CN" altLang="en-US" sz="19900" i="1">
              <a:solidFill>
                <a:srgbClr val="C94D4D"/>
              </a:solidFill>
              <a:ea typeface="微软雅黑" panose="020B0503020204020204" pitchFamily="34" charset="-122"/>
            </a:endParaRPr>
          </a:p>
        </p:txBody>
      </p:sp>
      <p:sp>
        <p:nvSpPr>
          <p:cNvPr id="36868" name="标题 5"/>
          <p:cNvSpPr txBox="1">
            <a:spLocks noChangeArrowheads="1"/>
          </p:cNvSpPr>
          <p:nvPr/>
        </p:nvSpPr>
        <p:spPr bwMode="auto">
          <a:xfrm>
            <a:off x="1908175" y="2492375"/>
            <a:ext cx="4686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3600" dirty="0" smtClean="0">
                <a:latin typeface="汉仪大宋简" pitchFamily="49" charset="-122"/>
                <a:ea typeface="汉仪大宋简" pitchFamily="49" charset="-122"/>
              </a:rPr>
              <a:t>采购审批</a:t>
            </a:r>
            <a:endParaRPr lang="zh-CN" altLang="en-US" sz="3600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979613" y="4184650"/>
            <a:ext cx="3022600" cy="373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3.1 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平台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内采购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79613" y="4724400"/>
            <a:ext cx="3022600" cy="373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3.2 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自采申请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979613" y="5265738"/>
            <a:ext cx="3022600" cy="37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3.3 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采购申请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078062" y="1045761"/>
            <a:ext cx="1339249" cy="1341011"/>
          </a:xfrm>
          <a:custGeom>
            <a:avLst/>
            <a:gdLst>
              <a:gd name="connsiteX0" fmla="*/ 0 w 1379940"/>
              <a:gd name="connsiteY0" fmla="*/ 689970 h 1379940"/>
              <a:gd name="connsiteX1" fmla="*/ 689970 w 1379940"/>
              <a:gd name="connsiteY1" fmla="*/ 0 h 1379940"/>
              <a:gd name="connsiteX2" fmla="*/ 1379940 w 1379940"/>
              <a:gd name="connsiteY2" fmla="*/ 689970 h 1379940"/>
              <a:gd name="connsiteX3" fmla="*/ 689970 w 1379940"/>
              <a:gd name="connsiteY3" fmla="*/ 1379940 h 1379940"/>
              <a:gd name="connsiteX4" fmla="*/ 0 w 1379940"/>
              <a:gd name="connsiteY4" fmla="*/ 689970 h 137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940" h="1379940">
                <a:moveTo>
                  <a:pt x="0" y="689970"/>
                </a:moveTo>
                <a:cubicBezTo>
                  <a:pt x="0" y="308910"/>
                  <a:pt x="308910" y="0"/>
                  <a:pt x="689970" y="0"/>
                </a:cubicBezTo>
                <a:cubicBezTo>
                  <a:pt x="1071030" y="0"/>
                  <a:pt x="1379940" y="308910"/>
                  <a:pt x="1379940" y="689970"/>
                </a:cubicBezTo>
                <a:cubicBezTo>
                  <a:pt x="1379940" y="1071030"/>
                  <a:pt x="1071030" y="1379940"/>
                  <a:pt x="689970" y="1379940"/>
                </a:cubicBezTo>
                <a:cubicBezTo>
                  <a:pt x="308910" y="1379940"/>
                  <a:pt x="0" y="1071030"/>
                  <a:pt x="0" y="689970"/>
                </a:cubicBezTo>
                <a:close/>
              </a:path>
            </a:pathLst>
          </a:custGeom>
          <a:solidFill>
            <a:srgbClr val="0D64B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868" tIns="219868" rIns="219868" bIns="219868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搜索商品下单</a:t>
            </a:r>
            <a:endParaRPr lang="zh-CN" altLang="en-US" sz="1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049525" y="1494576"/>
            <a:ext cx="301623" cy="411908"/>
          </a:xfrm>
          <a:custGeom>
            <a:avLst/>
            <a:gdLst>
              <a:gd name="connsiteX0" fmla="*/ 0 w 269467"/>
              <a:gd name="connsiteY0" fmla="*/ 84976 h 424881"/>
              <a:gd name="connsiteX1" fmla="*/ 134734 w 269467"/>
              <a:gd name="connsiteY1" fmla="*/ 84976 h 424881"/>
              <a:gd name="connsiteX2" fmla="*/ 134734 w 269467"/>
              <a:gd name="connsiteY2" fmla="*/ 0 h 424881"/>
              <a:gd name="connsiteX3" fmla="*/ 269467 w 269467"/>
              <a:gd name="connsiteY3" fmla="*/ 212441 h 424881"/>
              <a:gd name="connsiteX4" fmla="*/ 134734 w 269467"/>
              <a:gd name="connsiteY4" fmla="*/ 424881 h 424881"/>
              <a:gd name="connsiteX5" fmla="*/ 134734 w 269467"/>
              <a:gd name="connsiteY5" fmla="*/ 339905 h 424881"/>
              <a:gd name="connsiteX6" fmla="*/ 0 w 269467"/>
              <a:gd name="connsiteY6" fmla="*/ 339905 h 424881"/>
              <a:gd name="connsiteX7" fmla="*/ 0 w 269467"/>
              <a:gd name="connsiteY7" fmla="*/ 84976 h 4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7" h="424881">
                <a:moveTo>
                  <a:pt x="0" y="84976"/>
                </a:moveTo>
                <a:lnTo>
                  <a:pt x="134734" y="84976"/>
                </a:lnTo>
                <a:lnTo>
                  <a:pt x="134734" y="0"/>
                </a:lnTo>
                <a:lnTo>
                  <a:pt x="269467" y="212441"/>
                </a:lnTo>
                <a:lnTo>
                  <a:pt x="134734" y="424881"/>
                </a:lnTo>
                <a:lnTo>
                  <a:pt x="134734" y="339905"/>
                </a:lnTo>
                <a:lnTo>
                  <a:pt x="0" y="339905"/>
                </a:lnTo>
                <a:lnTo>
                  <a:pt x="0" y="84976"/>
                </a:lnTo>
                <a:close/>
              </a:path>
            </a:pathLst>
          </a:custGeom>
          <a:solidFill>
            <a:srgbClr val="0D64B1"/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84975" rIns="80840" bIns="8497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899527" y="1045761"/>
            <a:ext cx="1341279" cy="1325335"/>
          </a:xfrm>
          <a:custGeom>
            <a:avLst/>
            <a:gdLst>
              <a:gd name="connsiteX0" fmla="*/ 0 w 1379940"/>
              <a:gd name="connsiteY0" fmla="*/ 689970 h 1379940"/>
              <a:gd name="connsiteX1" fmla="*/ 689970 w 1379940"/>
              <a:gd name="connsiteY1" fmla="*/ 0 h 1379940"/>
              <a:gd name="connsiteX2" fmla="*/ 1379940 w 1379940"/>
              <a:gd name="connsiteY2" fmla="*/ 689970 h 1379940"/>
              <a:gd name="connsiteX3" fmla="*/ 689970 w 1379940"/>
              <a:gd name="connsiteY3" fmla="*/ 1379940 h 1379940"/>
              <a:gd name="connsiteX4" fmla="*/ 0 w 1379940"/>
              <a:gd name="connsiteY4" fmla="*/ 689970 h 137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940" h="1379940">
                <a:moveTo>
                  <a:pt x="0" y="689970"/>
                </a:moveTo>
                <a:cubicBezTo>
                  <a:pt x="0" y="308910"/>
                  <a:pt x="308910" y="0"/>
                  <a:pt x="689970" y="0"/>
                </a:cubicBezTo>
                <a:cubicBezTo>
                  <a:pt x="1071030" y="0"/>
                  <a:pt x="1379940" y="308910"/>
                  <a:pt x="1379940" y="689970"/>
                </a:cubicBezTo>
                <a:cubicBezTo>
                  <a:pt x="1379940" y="1071030"/>
                  <a:pt x="1071030" y="1379940"/>
                  <a:pt x="689970" y="1379940"/>
                </a:cubicBezTo>
                <a:cubicBezTo>
                  <a:pt x="308910" y="1379940"/>
                  <a:pt x="0" y="1071030"/>
                  <a:pt x="0" y="689970"/>
                </a:cubicBezTo>
                <a:close/>
              </a:path>
            </a:pathLst>
          </a:custGeom>
          <a:solidFill>
            <a:srgbClr val="0D64B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868" tIns="219868" rIns="219868" bIns="219868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项目负责人审核</a:t>
            </a:r>
            <a:endParaRPr lang="zh-CN" altLang="en-US" sz="1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987030" y="1462738"/>
            <a:ext cx="261239" cy="475583"/>
          </a:xfrm>
          <a:custGeom>
            <a:avLst/>
            <a:gdLst>
              <a:gd name="connsiteX0" fmla="*/ 0 w 269467"/>
              <a:gd name="connsiteY0" fmla="*/ 84976 h 424881"/>
              <a:gd name="connsiteX1" fmla="*/ 134734 w 269467"/>
              <a:gd name="connsiteY1" fmla="*/ 84976 h 424881"/>
              <a:gd name="connsiteX2" fmla="*/ 134734 w 269467"/>
              <a:gd name="connsiteY2" fmla="*/ 0 h 424881"/>
              <a:gd name="connsiteX3" fmla="*/ 269467 w 269467"/>
              <a:gd name="connsiteY3" fmla="*/ 212441 h 424881"/>
              <a:gd name="connsiteX4" fmla="*/ 134734 w 269467"/>
              <a:gd name="connsiteY4" fmla="*/ 424881 h 424881"/>
              <a:gd name="connsiteX5" fmla="*/ 134734 w 269467"/>
              <a:gd name="connsiteY5" fmla="*/ 339905 h 424881"/>
              <a:gd name="connsiteX6" fmla="*/ 0 w 269467"/>
              <a:gd name="connsiteY6" fmla="*/ 339905 h 424881"/>
              <a:gd name="connsiteX7" fmla="*/ 0 w 269467"/>
              <a:gd name="connsiteY7" fmla="*/ 84976 h 4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7" h="424881">
                <a:moveTo>
                  <a:pt x="0" y="84976"/>
                </a:moveTo>
                <a:lnTo>
                  <a:pt x="134734" y="84976"/>
                </a:lnTo>
                <a:lnTo>
                  <a:pt x="134734" y="0"/>
                </a:lnTo>
                <a:lnTo>
                  <a:pt x="269467" y="212441"/>
                </a:lnTo>
                <a:lnTo>
                  <a:pt x="134734" y="424881"/>
                </a:lnTo>
                <a:lnTo>
                  <a:pt x="134734" y="339905"/>
                </a:lnTo>
                <a:lnTo>
                  <a:pt x="0" y="339905"/>
                </a:lnTo>
                <a:lnTo>
                  <a:pt x="0" y="84976"/>
                </a:lnTo>
                <a:close/>
              </a:path>
            </a:pathLst>
          </a:custGeom>
          <a:solidFill>
            <a:srgbClr val="0D64B1"/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84975" rIns="80840" bIns="8497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723023" y="1061437"/>
            <a:ext cx="1296144" cy="1325335"/>
          </a:xfrm>
          <a:custGeom>
            <a:avLst/>
            <a:gdLst>
              <a:gd name="connsiteX0" fmla="*/ 0 w 1379940"/>
              <a:gd name="connsiteY0" fmla="*/ 689970 h 1379940"/>
              <a:gd name="connsiteX1" fmla="*/ 689970 w 1379940"/>
              <a:gd name="connsiteY1" fmla="*/ 0 h 1379940"/>
              <a:gd name="connsiteX2" fmla="*/ 1379940 w 1379940"/>
              <a:gd name="connsiteY2" fmla="*/ 689970 h 1379940"/>
              <a:gd name="connsiteX3" fmla="*/ 689970 w 1379940"/>
              <a:gd name="connsiteY3" fmla="*/ 1379940 h 1379940"/>
              <a:gd name="connsiteX4" fmla="*/ 0 w 1379940"/>
              <a:gd name="connsiteY4" fmla="*/ 689970 h 137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940" h="1379940">
                <a:moveTo>
                  <a:pt x="0" y="689970"/>
                </a:moveTo>
                <a:cubicBezTo>
                  <a:pt x="0" y="308910"/>
                  <a:pt x="308910" y="0"/>
                  <a:pt x="689970" y="0"/>
                </a:cubicBezTo>
                <a:cubicBezTo>
                  <a:pt x="1071030" y="0"/>
                  <a:pt x="1379940" y="308910"/>
                  <a:pt x="1379940" y="689970"/>
                </a:cubicBezTo>
                <a:cubicBezTo>
                  <a:pt x="1379940" y="1071030"/>
                  <a:pt x="1071030" y="1379940"/>
                  <a:pt x="689970" y="1379940"/>
                </a:cubicBezTo>
                <a:cubicBezTo>
                  <a:pt x="308910" y="1379940"/>
                  <a:pt x="0" y="1071030"/>
                  <a:pt x="0" y="689970"/>
                </a:cubicBezTo>
                <a:close/>
              </a:path>
            </a:pathLst>
          </a:custGeom>
          <a:solidFill>
            <a:srgbClr val="0D64B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868" tIns="219868" rIns="219868" bIns="219868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学院或相关职能部门审批</a:t>
            </a:r>
            <a:endParaRPr lang="zh-CN" altLang="en-US" sz="1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6200000">
            <a:off x="7220283" y="2528085"/>
            <a:ext cx="301624" cy="411909"/>
          </a:xfrm>
          <a:custGeom>
            <a:avLst/>
            <a:gdLst>
              <a:gd name="connsiteX0" fmla="*/ 0 w 269467"/>
              <a:gd name="connsiteY0" fmla="*/ 84976 h 424881"/>
              <a:gd name="connsiteX1" fmla="*/ 134734 w 269467"/>
              <a:gd name="connsiteY1" fmla="*/ 84976 h 424881"/>
              <a:gd name="connsiteX2" fmla="*/ 134734 w 269467"/>
              <a:gd name="connsiteY2" fmla="*/ 0 h 424881"/>
              <a:gd name="connsiteX3" fmla="*/ 269467 w 269467"/>
              <a:gd name="connsiteY3" fmla="*/ 212441 h 424881"/>
              <a:gd name="connsiteX4" fmla="*/ 134734 w 269467"/>
              <a:gd name="connsiteY4" fmla="*/ 424881 h 424881"/>
              <a:gd name="connsiteX5" fmla="*/ 134734 w 269467"/>
              <a:gd name="connsiteY5" fmla="*/ 339905 h 424881"/>
              <a:gd name="connsiteX6" fmla="*/ 0 w 269467"/>
              <a:gd name="connsiteY6" fmla="*/ 339905 h 424881"/>
              <a:gd name="connsiteX7" fmla="*/ 0 w 269467"/>
              <a:gd name="connsiteY7" fmla="*/ 84976 h 4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7" h="424881">
                <a:moveTo>
                  <a:pt x="269467" y="339905"/>
                </a:moveTo>
                <a:lnTo>
                  <a:pt x="134733" y="339905"/>
                </a:lnTo>
                <a:lnTo>
                  <a:pt x="134733" y="424881"/>
                </a:lnTo>
                <a:lnTo>
                  <a:pt x="0" y="212440"/>
                </a:lnTo>
                <a:lnTo>
                  <a:pt x="134733" y="0"/>
                </a:lnTo>
                <a:lnTo>
                  <a:pt x="134733" y="84976"/>
                </a:lnTo>
                <a:lnTo>
                  <a:pt x="269467" y="84976"/>
                </a:lnTo>
                <a:lnTo>
                  <a:pt x="269467" y="339905"/>
                </a:lnTo>
                <a:close/>
              </a:path>
            </a:pathLst>
          </a:custGeom>
          <a:solidFill>
            <a:srgbClr val="0D64B1"/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840" tIns="84976" rIns="0" bIns="8497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6723023" y="3009867"/>
            <a:ext cx="1302256" cy="1325333"/>
          </a:xfrm>
          <a:custGeom>
            <a:avLst/>
            <a:gdLst>
              <a:gd name="connsiteX0" fmla="*/ 0 w 1379940"/>
              <a:gd name="connsiteY0" fmla="*/ 689970 h 1379940"/>
              <a:gd name="connsiteX1" fmla="*/ 689970 w 1379940"/>
              <a:gd name="connsiteY1" fmla="*/ 0 h 1379940"/>
              <a:gd name="connsiteX2" fmla="*/ 1379940 w 1379940"/>
              <a:gd name="connsiteY2" fmla="*/ 689970 h 1379940"/>
              <a:gd name="connsiteX3" fmla="*/ 689970 w 1379940"/>
              <a:gd name="connsiteY3" fmla="*/ 1379940 h 1379940"/>
              <a:gd name="connsiteX4" fmla="*/ 0 w 1379940"/>
              <a:gd name="connsiteY4" fmla="*/ 689970 h 137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940" h="1379940">
                <a:moveTo>
                  <a:pt x="0" y="689970"/>
                </a:moveTo>
                <a:cubicBezTo>
                  <a:pt x="0" y="308910"/>
                  <a:pt x="308910" y="0"/>
                  <a:pt x="689970" y="0"/>
                </a:cubicBezTo>
                <a:cubicBezTo>
                  <a:pt x="1071030" y="0"/>
                  <a:pt x="1379940" y="308910"/>
                  <a:pt x="1379940" y="689970"/>
                </a:cubicBezTo>
                <a:cubicBezTo>
                  <a:pt x="1379940" y="1071030"/>
                  <a:pt x="1071030" y="1379940"/>
                  <a:pt x="689970" y="1379940"/>
                </a:cubicBezTo>
                <a:cubicBezTo>
                  <a:pt x="308910" y="1379940"/>
                  <a:pt x="0" y="1071030"/>
                  <a:pt x="0" y="689970"/>
                </a:cubicBezTo>
                <a:close/>
              </a:path>
            </a:pathLst>
          </a:custGeom>
          <a:solidFill>
            <a:srgbClr val="0D64B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868" tIns="219868" rIns="219868" bIns="219868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经销商收到订单发货</a:t>
            </a:r>
            <a:endParaRPr lang="zh-CN" altLang="en-US" sz="1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6709652" y="4910266"/>
            <a:ext cx="1322886" cy="1295705"/>
          </a:xfrm>
          <a:custGeom>
            <a:avLst/>
            <a:gdLst>
              <a:gd name="connsiteX0" fmla="*/ 0 w 1379940"/>
              <a:gd name="connsiteY0" fmla="*/ 689970 h 1379940"/>
              <a:gd name="connsiteX1" fmla="*/ 689970 w 1379940"/>
              <a:gd name="connsiteY1" fmla="*/ 0 h 1379940"/>
              <a:gd name="connsiteX2" fmla="*/ 1379940 w 1379940"/>
              <a:gd name="connsiteY2" fmla="*/ 689970 h 1379940"/>
              <a:gd name="connsiteX3" fmla="*/ 689970 w 1379940"/>
              <a:gd name="connsiteY3" fmla="*/ 1379940 h 1379940"/>
              <a:gd name="connsiteX4" fmla="*/ 0 w 1379940"/>
              <a:gd name="connsiteY4" fmla="*/ 689970 h 137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940" h="1379940">
                <a:moveTo>
                  <a:pt x="0" y="689970"/>
                </a:moveTo>
                <a:cubicBezTo>
                  <a:pt x="0" y="308910"/>
                  <a:pt x="308910" y="0"/>
                  <a:pt x="689970" y="0"/>
                </a:cubicBezTo>
                <a:cubicBezTo>
                  <a:pt x="1071030" y="0"/>
                  <a:pt x="1379940" y="308910"/>
                  <a:pt x="1379940" y="689970"/>
                </a:cubicBezTo>
                <a:cubicBezTo>
                  <a:pt x="1379940" y="1071030"/>
                  <a:pt x="1071030" y="1379940"/>
                  <a:pt x="689970" y="1379940"/>
                </a:cubicBezTo>
                <a:cubicBezTo>
                  <a:pt x="308910" y="1379940"/>
                  <a:pt x="0" y="1071030"/>
                  <a:pt x="0" y="689970"/>
                </a:cubicBezTo>
                <a:close/>
              </a:path>
            </a:pathLst>
          </a:custGeom>
          <a:solidFill>
            <a:srgbClr val="0D64B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868" tIns="219868" rIns="219868" bIns="219868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实验室签收</a:t>
            </a:r>
            <a:endParaRPr lang="zh-CN" altLang="en-US" sz="1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899367" y="4971861"/>
            <a:ext cx="1295904" cy="1233923"/>
          </a:xfrm>
          <a:custGeom>
            <a:avLst/>
            <a:gdLst>
              <a:gd name="connsiteX0" fmla="*/ 0 w 1379940"/>
              <a:gd name="connsiteY0" fmla="*/ 689970 h 1379940"/>
              <a:gd name="connsiteX1" fmla="*/ 689970 w 1379940"/>
              <a:gd name="connsiteY1" fmla="*/ 0 h 1379940"/>
              <a:gd name="connsiteX2" fmla="*/ 1379940 w 1379940"/>
              <a:gd name="connsiteY2" fmla="*/ 689970 h 1379940"/>
              <a:gd name="connsiteX3" fmla="*/ 689970 w 1379940"/>
              <a:gd name="connsiteY3" fmla="*/ 1379940 h 1379940"/>
              <a:gd name="connsiteX4" fmla="*/ 0 w 1379940"/>
              <a:gd name="connsiteY4" fmla="*/ 689970 h 137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940" h="1379940">
                <a:moveTo>
                  <a:pt x="0" y="689970"/>
                </a:moveTo>
                <a:cubicBezTo>
                  <a:pt x="0" y="308910"/>
                  <a:pt x="308910" y="0"/>
                  <a:pt x="689970" y="0"/>
                </a:cubicBezTo>
                <a:cubicBezTo>
                  <a:pt x="1071030" y="0"/>
                  <a:pt x="1379940" y="308910"/>
                  <a:pt x="1379940" y="689970"/>
                </a:cubicBezTo>
                <a:cubicBezTo>
                  <a:pt x="1379940" y="1071030"/>
                  <a:pt x="1071030" y="1379940"/>
                  <a:pt x="689970" y="1379940"/>
                </a:cubicBezTo>
                <a:cubicBezTo>
                  <a:pt x="308910" y="1379940"/>
                  <a:pt x="0" y="1071030"/>
                  <a:pt x="0" y="689970"/>
                </a:cubicBezTo>
                <a:close/>
              </a:path>
            </a:pathLst>
          </a:custGeom>
          <a:solidFill>
            <a:srgbClr val="0D64B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868" tIns="219868" rIns="219868" bIns="219868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实验室结账</a:t>
            </a:r>
            <a:endParaRPr lang="zh-CN" altLang="en-US" sz="1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148064" y="149346"/>
            <a:ext cx="38530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平台内采购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 rot="16200000">
            <a:off x="7220284" y="4484950"/>
            <a:ext cx="301624" cy="411909"/>
          </a:xfrm>
          <a:custGeom>
            <a:avLst/>
            <a:gdLst>
              <a:gd name="connsiteX0" fmla="*/ 0 w 269467"/>
              <a:gd name="connsiteY0" fmla="*/ 84976 h 424881"/>
              <a:gd name="connsiteX1" fmla="*/ 134734 w 269467"/>
              <a:gd name="connsiteY1" fmla="*/ 84976 h 424881"/>
              <a:gd name="connsiteX2" fmla="*/ 134734 w 269467"/>
              <a:gd name="connsiteY2" fmla="*/ 0 h 424881"/>
              <a:gd name="connsiteX3" fmla="*/ 269467 w 269467"/>
              <a:gd name="connsiteY3" fmla="*/ 212441 h 424881"/>
              <a:gd name="connsiteX4" fmla="*/ 134734 w 269467"/>
              <a:gd name="connsiteY4" fmla="*/ 424881 h 424881"/>
              <a:gd name="connsiteX5" fmla="*/ 134734 w 269467"/>
              <a:gd name="connsiteY5" fmla="*/ 339905 h 424881"/>
              <a:gd name="connsiteX6" fmla="*/ 0 w 269467"/>
              <a:gd name="connsiteY6" fmla="*/ 339905 h 424881"/>
              <a:gd name="connsiteX7" fmla="*/ 0 w 269467"/>
              <a:gd name="connsiteY7" fmla="*/ 84976 h 4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7" h="424881">
                <a:moveTo>
                  <a:pt x="269467" y="339905"/>
                </a:moveTo>
                <a:lnTo>
                  <a:pt x="134733" y="339905"/>
                </a:lnTo>
                <a:lnTo>
                  <a:pt x="134733" y="424881"/>
                </a:lnTo>
                <a:lnTo>
                  <a:pt x="0" y="212440"/>
                </a:lnTo>
                <a:lnTo>
                  <a:pt x="134733" y="0"/>
                </a:lnTo>
                <a:lnTo>
                  <a:pt x="134733" y="84976"/>
                </a:lnTo>
                <a:lnTo>
                  <a:pt x="269467" y="84976"/>
                </a:lnTo>
                <a:lnTo>
                  <a:pt x="269467" y="339905"/>
                </a:lnTo>
                <a:close/>
              </a:path>
            </a:pathLst>
          </a:custGeom>
          <a:solidFill>
            <a:srgbClr val="0D64B1"/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840" tIns="84976" rIns="0" bIns="8497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5685407" y="5352164"/>
            <a:ext cx="301623" cy="411908"/>
          </a:xfrm>
          <a:custGeom>
            <a:avLst/>
            <a:gdLst>
              <a:gd name="connsiteX0" fmla="*/ 0 w 269467"/>
              <a:gd name="connsiteY0" fmla="*/ 84976 h 424881"/>
              <a:gd name="connsiteX1" fmla="*/ 134734 w 269467"/>
              <a:gd name="connsiteY1" fmla="*/ 84976 h 424881"/>
              <a:gd name="connsiteX2" fmla="*/ 134734 w 269467"/>
              <a:gd name="connsiteY2" fmla="*/ 0 h 424881"/>
              <a:gd name="connsiteX3" fmla="*/ 269467 w 269467"/>
              <a:gd name="connsiteY3" fmla="*/ 212441 h 424881"/>
              <a:gd name="connsiteX4" fmla="*/ 134734 w 269467"/>
              <a:gd name="connsiteY4" fmla="*/ 424881 h 424881"/>
              <a:gd name="connsiteX5" fmla="*/ 134734 w 269467"/>
              <a:gd name="connsiteY5" fmla="*/ 339905 h 424881"/>
              <a:gd name="connsiteX6" fmla="*/ 0 w 269467"/>
              <a:gd name="connsiteY6" fmla="*/ 339905 h 424881"/>
              <a:gd name="connsiteX7" fmla="*/ 0 w 269467"/>
              <a:gd name="connsiteY7" fmla="*/ 84976 h 4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7" h="424881">
                <a:moveTo>
                  <a:pt x="269467" y="339905"/>
                </a:moveTo>
                <a:lnTo>
                  <a:pt x="134733" y="339905"/>
                </a:lnTo>
                <a:lnTo>
                  <a:pt x="134733" y="424881"/>
                </a:lnTo>
                <a:lnTo>
                  <a:pt x="0" y="212440"/>
                </a:lnTo>
                <a:lnTo>
                  <a:pt x="134733" y="0"/>
                </a:lnTo>
                <a:lnTo>
                  <a:pt x="134733" y="84976"/>
                </a:lnTo>
                <a:lnTo>
                  <a:pt x="269467" y="84976"/>
                </a:lnTo>
                <a:lnTo>
                  <a:pt x="269467" y="339905"/>
                </a:lnTo>
                <a:close/>
              </a:path>
            </a:pathLst>
          </a:custGeom>
          <a:solidFill>
            <a:srgbClr val="0D64B1"/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840" tIns="84975" rIns="-1" bIns="8497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3"/>
          <p:cNvCxnSpPr>
            <a:cxnSpLocks noChangeShapeType="1"/>
          </p:cNvCxnSpPr>
          <p:nvPr/>
        </p:nvCxnSpPr>
        <p:spPr bwMode="auto">
          <a:xfrm>
            <a:off x="251520" y="1700808"/>
            <a:ext cx="6115050" cy="0"/>
          </a:xfrm>
          <a:prstGeom prst="line">
            <a:avLst/>
          </a:prstGeom>
          <a:noFill/>
          <a:ln w="19050">
            <a:solidFill>
              <a:srgbClr val="C94D4D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文本框 2"/>
          <p:cNvSpPr txBox="1"/>
          <p:nvPr/>
        </p:nvSpPr>
        <p:spPr>
          <a:xfrm>
            <a:off x="251520" y="1397461"/>
            <a:ext cx="859949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采购人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50731" y="1973270"/>
            <a:ext cx="820588" cy="879666"/>
            <a:chOff x="4739629" y="2303740"/>
            <a:chExt cx="820588" cy="879666"/>
          </a:xfrm>
        </p:grpSpPr>
        <p:grpSp>
          <p:nvGrpSpPr>
            <p:cNvPr id="5" name="组合 4"/>
            <p:cNvGrpSpPr/>
            <p:nvPr/>
          </p:nvGrpSpPr>
          <p:grpSpPr>
            <a:xfrm>
              <a:off x="4739629" y="2303740"/>
              <a:ext cx="820588" cy="631997"/>
              <a:chOff x="2844726" y="2422771"/>
              <a:chExt cx="4462659" cy="3743268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3098733" y="2636912"/>
                <a:ext cx="3993547" cy="239826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4726" y="2422771"/>
                <a:ext cx="4462659" cy="3743268"/>
              </a:xfrm>
              <a:prstGeom prst="rect">
                <a:avLst/>
              </a:prstGeom>
            </p:spPr>
          </p:pic>
        </p:grpSp>
        <p:sp>
          <p:nvSpPr>
            <p:cNvPr id="6" name="文本框 5"/>
            <p:cNvSpPr txBox="1"/>
            <p:nvPr/>
          </p:nvSpPr>
          <p:spPr>
            <a:xfrm>
              <a:off x="4795752" y="2937185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采购助手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下箭头 8"/>
          <p:cNvSpPr/>
          <p:nvPr/>
        </p:nvSpPr>
        <p:spPr>
          <a:xfrm rot="16200000">
            <a:off x="461646" y="2009658"/>
            <a:ext cx="276289" cy="522686"/>
          </a:xfrm>
          <a:prstGeom prst="downArrow">
            <a:avLst/>
          </a:prstGeom>
          <a:solidFill>
            <a:srgbClr val="0D64B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 rot="16200000">
            <a:off x="2315321" y="1952664"/>
            <a:ext cx="263213" cy="649749"/>
          </a:xfrm>
          <a:prstGeom prst="downArrow">
            <a:avLst/>
          </a:prstGeom>
          <a:solidFill>
            <a:srgbClr val="0D64B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51520" y="177281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/>
              <a:t>访问</a:t>
            </a:r>
            <a:endParaRPr lang="zh-CN" altLang="en-US" sz="1400" b="1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915816" y="1979503"/>
            <a:ext cx="1082348" cy="801425"/>
            <a:chOff x="5001820" y="2785152"/>
            <a:chExt cx="1082348" cy="801425"/>
          </a:xfrm>
        </p:grpSpPr>
        <p:sp>
          <p:nvSpPr>
            <p:cNvPr id="14" name="文本框 13"/>
            <p:cNvSpPr txBox="1"/>
            <p:nvPr/>
          </p:nvSpPr>
          <p:spPr>
            <a:xfrm>
              <a:off x="5001820" y="3340356"/>
              <a:ext cx="1082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实验室管理系统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084396" y="2785152"/>
              <a:ext cx="720948" cy="543154"/>
              <a:chOff x="3171345" y="264004"/>
              <a:chExt cx="3690540" cy="3051844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1345" y="264004"/>
                <a:ext cx="3690540" cy="3051844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78682" y="439509"/>
                <a:ext cx="3282839" cy="1931576"/>
              </a:xfrm>
              <a:prstGeom prst="rect">
                <a:avLst/>
              </a:prstGeom>
            </p:spPr>
          </p:pic>
        </p:grpSp>
      </p:grpSp>
      <p:sp>
        <p:nvSpPr>
          <p:cNvPr id="18" name="云形标注 17"/>
          <p:cNvSpPr/>
          <p:nvPr/>
        </p:nvSpPr>
        <p:spPr>
          <a:xfrm>
            <a:off x="1366722" y="705307"/>
            <a:ext cx="1942323" cy="1221050"/>
          </a:xfrm>
          <a:prstGeom prst="cloudCallout">
            <a:avLst>
              <a:gd name="adj1" fmla="val -44227"/>
              <a:gd name="adj2" fmla="val 63093"/>
            </a:avLst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检索产品，下单</a:t>
            </a:r>
            <a:endParaRPr lang="en-US" altLang="zh-CN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云形标注 18"/>
          <p:cNvSpPr/>
          <p:nvPr/>
        </p:nvSpPr>
        <p:spPr>
          <a:xfrm>
            <a:off x="3580712" y="800772"/>
            <a:ext cx="1942323" cy="1221050"/>
          </a:xfrm>
          <a:prstGeom prst="cloudCallout">
            <a:avLst>
              <a:gd name="adj1" fmla="val -44227"/>
              <a:gd name="adj2" fmla="val 63093"/>
            </a:avLst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查看订单状态，到货后，领用</a:t>
            </a:r>
            <a:endParaRPr lang="en-US" altLang="zh-CN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"/>
          <p:cNvCxnSpPr>
            <a:cxnSpLocks noChangeShapeType="1"/>
          </p:cNvCxnSpPr>
          <p:nvPr/>
        </p:nvCxnSpPr>
        <p:spPr bwMode="auto">
          <a:xfrm>
            <a:off x="236712" y="3459339"/>
            <a:ext cx="3344000" cy="0"/>
          </a:xfrm>
          <a:prstGeom prst="line">
            <a:avLst/>
          </a:prstGeom>
          <a:noFill/>
          <a:ln w="19050">
            <a:solidFill>
              <a:srgbClr val="C94D4D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文本框 20"/>
          <p:cNvSpPr txBox="1"/>
          <p:nvPr/>
        </p:nvSpPr>
        <p:spPr>
          <a:xfrm>
            <a:off x="236712" y="3155992"/>
            <a:ext cx="859949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审核人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下箭头 26"/>
          <p:cNvSpPr/>
          <p:nvPr/>
        </p:nvSpPr>
        <p:spPr>
          <a:xfrm rot="16200000">
            <a:off x="446838" y="3809858"/>
            <a:ext cx="276289" cy="522686"/>
          </a:xfrm>
          <a:prstGeom prst="downArrow">
            <a:avLst/>
          </a:prstGeom>
          <a:solidFill>
            <a:srgbClr val="0D64B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236712" y="358804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/>
              <a:t>访问</a:t>
            </a:r>
            <a:endParaRPr lang="zh-CN" altLang="en-US" sz="1400" b="1" dirty="0"/>
          </a:p>
        </p:txBody>
      </p:sp>
      <p:grpSp>
        <p:nvGrpSpPr>
          <p:cNvPr id="30" name="组合 29"/>
          <p:cNvGrpSpPr/>
          <p:nvPr/>
        </p:nvGrpSpPr>
        <p:grpSpPr>
          <a:xfrm>
            <a:off x="935611" y="3793668"/>
            <a:ext cx="1082348" cy="801425"/>
            <a:chOff x="5001820" y="2785152"/>
            <a:chExt cx="1082348" cy="801425"/>
          </a:xfrm>
        </p:grpSpPr>
        <p:sp>
          <p:nvSpPr>
            <p:cNvPr id="31" name="文本框 30"/>
            <p:cNvSpPr txBox="1"/>
            <p:nvPr/>
          </p:nvSpPr>
          <p:spPr>
            <a:xfrm>
              <a:off x="5001820" y="3340356"/>
              <a:ext cx="1082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实验室管理系统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5084396" y="2785152"/>
              <a:ext cx="720948" cy="543154"/>
              <a:chOff x="3171345" y="264004"/>
              <a:chExt cx="3690540" cy="3051844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1345" y="264004"/>
                <a:ext cx="3690540" cy="3051844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78682" y="439509"/>
                <a:ext cx="3282839" cy="1931576"/>
              </a:xfrm>
              <a:prstGeom prst="rect">
                <a:avLst/>
              </a:prstGeom>
            </p:spPr>
          </p:pic>
        </p:grpSp>
      </p:grpSp>
      <p:sp>
        <p:nvSpPr>
          <p:cNvPr id="35" name="云形标注 34"/>
          <p:cNvSpPr/>
          <p:nvPr/>
        </p:nvSpPr>
        <p:spPr>
          <a:xfrm>
            <a:off x="1378661" y="2637637"/>
            <a:ext cx="1942323" cy="1221050"/>
          </a:xfrm>
          <a:prstGeom prst="cloudCallout">
            <a:avLst>
              <a:gd name="adj1" fmla="val -44227"/>
              <a:gd name="adj2" fmla="val 63093"/>
            </a:avLst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采购人的订单，绑定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账户</a:t>
            </a:r>
            <a:endParaRPr lang="en-US" altLang="zh-CN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"/>
          <p:cNvCxnSpPr>
            <a:cxnSpLocks noChangeShapeType="1"/>
          </p:cNvCxnSpPr>
          <p:nvPr/>
        </p:nvCxnSpPr>
        <p:spPr bwMode="auto">
          <a:xfrm>
            <a:off x="4722661" y="3459339"/>
            <a:ext cx="3436870" cy="0"/>
          </a:xfrm>
          <a:prstGeom prst="line">
            <a:avLst/>
          </a:prstGeom>
          <a:noFill/>
          <a:ln w="19050">
            <a:solidFill>
              <a:srgbClr val="C94D4D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文本框 36"/>
          <p:cNvSpPr txBox="1"/>
          <p:nvPr/>
        </p:nvSpPr>
        <p:spPr>
          <a:xfrm>
            <a:off x="4722661" y="3155992"/>
            <a:ext cx="859949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签收人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下箭头 37"/>
          <p:cNvSpPr/>
          <p:nvPr/>
        </p:nvSpPr>
        <p:spPr>
          <a:xfrm rot="16200000">
            <a:off x="4932787" y="3917397"/>
            <a:ext cx="276289" cy="522686"/>
          </a:xfrm>
          <a:prstGeom prst="downArrow">
            <a:avLst/>
          </a:prstGeom>
          <a:solidFill>
            <a:srgbClr val="0D64B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722661" y="369557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/>
              <a:t>访问</a:t>
            </a:r>
            <a:endParaRPr lang="zh-CN" altLang="en-US" sz="1400" b="1" dirty="0"/>
          </a:p>
        </p:txBody>
      </p:sp>
      <p:grpSp>
        <p:nvGrpSpPr>
          <p:cNvPr id="40" name="组合 39"/>
          <p:cNvGrpSpPr/>
          <p:nvPr/>
        </p:nvGrpSpPr>
        <p:grpSpPr>
          <a:xfrm>
            <a:off x="5421560" y="3901207"/>
            <a:ext cx="1082348" cy="801425"/>
            <a:chOff x="5001820" y="2785152"/>
            <a:chExt cx="1082348" cy="801425"/>
          </a:xfrm>
        </p:grpSpPr>
        <p:sp>
          <p:nvSpPr>
            <p:cNvPr id="41" name="文本框 40"/>
            <p:cNvSpPr txBox="1"/>
            <p:nvPr/>
          </p:nvSpPr>
          <p:spPr>
            <a:xfrm>
              <a:off x="5001820" y="3340356"/>
              <a:ext cx="1082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实验室管理系统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084396" y="2785152"/>
              <a:ext cx="720948" cy="543154"/>
              <a:chOff x="3171345" y="264004"/>
              <a:chExt cx="3690540" cy="3051844"/>
            </a:xfrm>
          </p:grpSpPr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1345" y="264004"/>
                <a:ext cx="3690540" cy="3051844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78682" y="439509"/>
                <a:ext cx="3282839" cy="1931576"/>
              </a:xfrm>
              <a:prstGeom prst="rect">
                <a:avLst/>
              </a:prstGeom>
            </p:spPr>
          </p:pic>
        </p:grpSp>
      </p:grpSp>
      <p:sp>
        <p:nvSpPr>
          <p:cNvPr id="45" name="云形标注 44"/>
          <p:cNvSpPr/>
          <p:nvPr/>
        </p:nvSpPr>
        <p:spPr>
          <a:xfrm>
            <a:off x="5951883" y="2545467"/>
            <a:ext cx="1942323" cy="1221050"/>
          </a:xfrm>
          <a:prstGeom prst="cloudCallout">
            <a:avLst>
              <a:gd name="adj1" fmla="val -44227"/>
              <a:gd name="adj2" fmla="val 63093"/>
            </a:avLst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到货后，在系统中签收，入库</a:t>
            </a:r>
            <a:endParaRPr lang="en-US" altLang="zh-CN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3"/>
          <p:cNvCxnSpPr>
            <a:cxnSpLocks noChangeShapeType="1"/>
          </p:cNvCxnSpPr>
          <p:nvPr/>
        </p:nvCxnSpPr>
        <p:spPr bwMode="auto">
          <a:xfrm>
            <a:off x="256718" y="5402225"/>
            <a:ext cx="3436870" cy="0"/>
          </a:xfrm>
          <a:prstGeom prst="line">
            <a:avLst/>
          </a:prstGeom>
          <a:noFill/>
          <a:ln w="19050">
            <a:solidFill>
              <a:srgbClr val="C94D4D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文本框 48"/>
          <p:cNvSpPr txBox="1"/>
          <p:nvPr/>
        </p:nvSpPr>
        <p:spPr>
          <a:xfrm>
            <a:off x="256718" y="5098878"/>
            <a:ext cx="859949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结账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下箭头 49"/>
          <p:cNvSpPr/>
          <p:nvPr/>
        </p:nvSpPr>
        <p:spPr>
          <a:xfrm rot="16200000">
            <a:off x="466844" y="5860283"/>
            <a:ext cx="276289" cy="522686"/>
          </a:xfrm>
          <a:prstGeom prst="downArrow">
            <a:avLst/>
          </a:prstGeom>
          <a:solidFill>
            <a:srgbClr val="0D64B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256718" y="563846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/>
              <a:t>访问</a:t>
            </a:r>
            <a:endParaRPr lang="zh-CN" altLang="en-US" sz="1400" b="1" dirty="0"/>
          </a:p>
        </p:txBody>
      </p:sp>
      <p:grpSp>
        <p:nvGrpSpPr>
          <p:cNvPr id="52" name="组合 51"/>
          <p:cNvGrpSpPr/>
          <p:nvPr/>
        </p:nvGrpSpPr>
        <p:grpSpPr>
          <a:xfrm>
            <a:off x="955617" y="5844093"/>
            <a:ext cx="1082348" cy="801425"/>
            <a:chOff x="5001820" y="2785152"/>
            <a:chExt cx="1082348" cy="801425"/>
          </a:xfrm>
        </p:grpSpPr>
        <p:sp>
          <p:nvSpPr>
            <p:cNvPr id="53" name="文本框 52"/>
            <p:cNvSpPr txBox="1"/>
            <p:nvPr/>
          </p:nvSpPr>
          <p:spPr>
            <a:xfrm>
              <a:off x="5001820" y="3340356"/>
              <a:ext cx="1082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实验室管理系统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5084396" y="2785152"/>
              <a:ext cx="720948" cy="543154"/>
              <a:chOff x="3171345" y="264004"/>
              <a:chExt cx="3690540" cy="3051844"/>
            </a:xfrm>
          </p:grpSpPr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1345" y="264004"/>
                <a:ext cx="3690540" cy="3051844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78682" y="439509"/>
                <a:ext cx="3282839" cy="1931576"/>
              </a:xfrm>
              <a:prstGeom prst="rect">
                <a:avLst/>
              </a:prstGeom>
            </p:spPr>
          </p:pic>
        </p:grpSp>
      </p:grpSp>
      <p:sp>
        <p:nvSpPr>
          <p:cNvPr id="57" name="云形标注 56"/>
          <p:cNvSpPr/>
          <p:nvPr/>
        </p:nvSpPr>
        <p:spPr>
          <a:xfrm>
            <a:off x="1572384" y="4555224"/>
            <a:ext cx="1942323" cy="1221050"/>
          </a:xfrm>
          <a:prstGeom prst="cloudCallout">
            <a:avLst>
              <a:gd name="adj1" fmla="val -44227"/>
              <a:gd name="adj2" fmla="val 63093"/>
            </a:avLst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根据签收信息，打印结账单，去财务结账</a:t>
            </a:r>
            <a:endParaRPr lang="en-US" altLang="zh-CN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5148064" y="149346"/>
            <a:ext cx="38530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实验室角色及任务划分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35" grpId="0" animBg="1"/>
      <p:bldP spid="35" grpId="1" animBg="1"/>
      <p:bldP spid="45" grpId="0" animBg="1"/>
      <p:bldP spid="45" grpId="1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005" y="1085215"/>
            <a:ext cx="9172575" cy="57937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09599" y="1084988"/>
            <a:ext cx="7706817" cy="792088"/>
            <a:chOff x="609599" y="1196752"/>
            <a:chExt cx="7706817" cy="792088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609599" y="1465207"/>
              <a:ext cx="7706817" cy="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4644008" y="1385001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705448" y="1385001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895292" y="1369957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99592" y="1711841"/>
              <a:ext cx="859949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采购人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" name="Picture 2" descr="Person Male Light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85480" y="1196752"/>
              <a:ext cx="414225" cy="41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文本框 20"/>
          <p:cNvSpPr txBox="1">
            <a:spLocks noChangeArrowheads="1"/>
          </p:cNvSpPr>
          <p:nvPr/>
        </p:nvSpPr>
        <p:spPr bwMode="auto">
          <a:xfrm>
            <a:off x="6670036" y="149346"/>
            <a:ext cx="23310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产品检索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0" y="5655500"/>
            <a:ext cx="6670036" cy="115212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670040" y="4935421"/>
            <a:ext cx="2065640" cy="1295834"/>
            <a:chOff x="6670040" y="5301209"/>
            <a:chExt cx="2065640" cy="1295834"/>
          </a:xfrm>
        </p:grpSpPr>
        <p:cxnSp>
          <p:nvCxnSpPr>
            <p:cNvPr id="17" name="肘形连接符 16"/>
            <p:cNvCxnSpPr>
              <a:stCxn id="14" idx="3"/>
              <a:endCxn id="18" idx="2"/>
            </p:cNvCxnSpPr>
            <p:nvPr/>
          </p:nvCxnSpPr>
          <p:spPr bwMode="auto">
            <a:xfrm flipV="1">
              <a:off x="6670040" y="5754398"/>
              <a:ext cx="1165860" cy="842645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圆角矩形 17"/>
            <p:cNvSpPr/>
            <p:nvPr/>
          </p:nvSpPr>
          <p:spPr bwMode="auto">
            <a:xfrm>
              <a:off x="6935480" y="5301209"/>
              <a:ext cx="1800200" cy="453625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品牌导航区</a:t>
              </a: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 bwMode="auto">
          <a:xfrm>
            <a:off x="2411095" y="1628775"/>
            <a:ext cx="4204335" cy="74168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615430" y="1999615"/>
            <a:ext cx="2421260" cy="1402400"/>
            <a:chOff x="6615430" y="2365403"/>
            <a:chExt cx="2421260" cy="1402400"/>
          </a:xfrm>
        </p:grpSpPr>
        <p:sp>
          <p:nvSpPr>
            <p:cNvPr id="23" name="圆角矩形 22"/>
            <p:cNvSpPr/>
            <p:nvPr/>
          </p:nvSpPr>
          <p:spPr bwMode="auto">
            <a:xfrm>
              <a:off x="7236490" y="3314178"/>
              <a:ext cx="1800200" cy="453625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关键词搜索区</a:t>
              </a: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4" name="肘形连接符 23"/>
            <p:cNvCxnSpPr>
              <a:stCxn id="20" idx="3"/>
              <a:endCxn id="23" idx="0"/>
            </p:cNvCxnSpPr>
            <p:nvPr/>
          </p:nvCxnSpPr>
          <p:spPr bwMode="auto">
            <a:xfrm>
              <a:off x="6615430" y="2365403"/>
              <a:ext cx="1521460" cy="948690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5" name="矩形 24"/>
          <p:cNvSpPr/>
          <p:nvPr/>
        </p:nvSpPr>
        <p:spPr bwMode="auto">
          <a:xfrm>
            <a:off x="0" y="2564765"/>
            <a:ext cx="1678940" cy="160528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678940" y="3367405"/>
            <a:ext cx="3168746" cy="809954"/>
            <a:chOff x="1678940" y="3733193"/>
            <a:chExt cx="3168746" cy="809954"/>
          </a:xfrm>
        </p:grpSpPr>
        <p:sp>
          <p:nvSpPr>
            <p:cNvPr id="27" name="圆角矩形 26"/>
            <p:cNvSpPr/>
            <p:nvPr/>
          </p:nvSpPr>
          <p:spPr bwMode="auto">
            <a:xfrm>
              <a:off x="3047486" y="4089522"/>
              <a:ext cx="1800200" cy="453625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分类导航区</a:t>
              </a: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8" name="肘形连接符 27"/>
            <p:cNvCxnSpPr>
              <a:stCxn id="25" idx="3"/>
              <a:endCxn id="27" idx="1"/>
            </p:cNvCxnSpPr>
            <p:nvPr/>
          </p:nvCxnSpPr>
          <p:spPr bwMode="auto">
            <a:xfrm>
              <a:off x="1678940" y="3733193"/>
              <a:ext cx="1368425" cy="582930"/>
            </a:xfrm>
            <a:prstGeom prst="bentConnector3">
              <a:avLst>
                <a:gd name="adj1" fmla="val 50023"/>
              </a:avLst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bldLvl="0" animBg="1"/>
      <p:bldP spid="20" grpId="0" bldLvl="0" animBg="1"/>
      <p:bldP spid="20" grpId="1" bldLvl="0" animBg="1"/>
      <p:bldP spid="25" grpId="0" bldLvl="0" animBg="1"/>
      <p:bldP spid="25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2562860"/>
            <a:ext cx="9173210" cy="28003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8028305" y="4940935"/>
            <a:ext cx="935990" cy="32829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9599" y="1084988"/>
            <a:ext cx="7706817" cy="792088"/>
            <a:chOff x="609599" y="1196752"/>
            <a:chExt cx="7706817" cy="792088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609599" y="1465207"/>
              <a:ext cx="7706817" cy="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644008" y="1385001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705448" y="1385001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895292" y="1369957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99592" y="1711841"/>
              <a:ext cx="859949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采购人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" name="Picture 2" descr="Person Male Light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85480" y="1196752"/>
              <a:ext cx="414225" cy="41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文本框 20"/>
          <p:cNvSpPr txBox="1">
            <a:spLocks noChangeArrowheads="1"/>
          </p:cNvSpPr>
          <p:nvPr/>
        </p:nvSpPr>
        <p:spPr bwMode="auto">
          <a:xfrm>
            <a:off x="6670036" y="149346"/>
            <a:ext cx="23310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产品购买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30" y="3356610"/>
            <a:ext cx="5085715" cy="2923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3010"/>
            <a:ext cx="9079865" cy="3670300"/>
          </a:xfrm>
          <a:prstGeom prst="rect">
            <a:avLst/>
          </a:prstGeom>
        </p:spPr>
      </p:pic>
      <p:sp>
        <p:nvSpPr>
          <p:cNvPr id="5" name="文本框 20"/>
          <p:cNvSpPr txBox="1">
            <a:spLocks noChangeArrowheads="1"/>
          </p:cNvSpPr>
          <p:nvPr/>
        </p:nvSpPr>
        <p:spPr bwMode="auto">
          <a:xfrm>
            <a:off x="6670036" y="149346"/>
            <a:ext cx="23310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选择订单审核人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8172599" y="5877085"/>
            <a:ext cx="936104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09599" y="1084988"/>
            <a:ext cx="7706817" cy="792088"/>
            <a:chOff x="609599" y="1196752"/>
            <a:chExt cx="7706817" cy="792088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609599" y="1465207"/>
              <a:ext cx="7706817" cy="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4644008" y="1385001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705448" y="1385001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895292" y="1369957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9592" y="1711841"/>
              <a:ext cx="859949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采购人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" name="Picture 2" descr="Person Male Light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85480" y="1196752"/>
              <a:ext cx="414225" cy="41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矩形 18"/>
          <p:cNvSpPr/>
          <p:nvPr/>
        </p:nvSpPr>
        <p:spPr bwMode="auto">
          <a:xfrm>
            <a:off x="0" y="3284855"/>
            <a:ext cx="481965" cy="36004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1700530"/>
            <a:ext cx="9134475" cy="5129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7" grpId="2" bldLvl="0" animBg="1"/>
      <p:bldP spid="19" grpId="0" bldLvl="0" animBg="1"/>
      <p:bldP spid="19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0"/>
          <p:cNvSpPr txBox="1"/>
          <p:nvPr/>
        </p:nvSpPr>
        <p:spPr bwMode="auto">
          <a:xfrm>
            <a:off x="1763688" y="1828769"/>
            <a:ext cx="4456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 dirty="0" smtClean="0">
                <a:ea typeface="黑体" panose="02010609060101010101" pitchFamily="49" charset="-122"/>
              </a:rPr>
              <a:t>第一部分：概述</a:t>
            </a:r>
            <a:endParaRPr lang="zh-CN" altLang="en-US" sz="2400" dirty="0"/>
          </a:p>
          <a:p>
            <a:pPr eaLnBrk="1" hangingPunct="1">
              <a:spcBef>
                <a:spcPct val="20000"/>
              </a:spcBef>
            </a:pPr>
            <a:endParaRPr lang="en-US" altLang="zh-CN" sz="2400" dirty="0"/>
          </a:p>
        </p:txBody>
      </p:sp>
      <p:sp>
        <p:nvSpPr>
          <p:cNvPr id="19" name="Text Placeholder 40"/>
          <p:cNvSpPr txBox="1"/>
          <p:nvPr/>
        </p:nvSpPr>
        <p:spPr bwMode="auto">
          <a:xfrm>
            <a:off x="1763688" y="2660875"/>
            <a:ext cx="4456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 dirty="0" smtClean="0">
                <a:ea typeface="黑体" panose="02010609060101010101" pitchFamily="49" charset="-122"/>
              </a:rPr>
              <a:t>第二部分：实验室初始化</a:t>
            </a:r>
            <a:endParaRPr lang="en-US" altLang="zh-CN" sz="2400" dirty="0"/>
          </a:p>
        </p:txBody>
      </p:sp>
      <p:sp>
        <p:nvSpPr>
          <p:cNvPr id="20" name="Text Placeholder 40"/>
          <p:cNvSpPr txBox="1"/>
          <p:nvPr/>
        </p:nvSpPr>
        <p:spPr bwMode="auto">
          <a:xfrm>
            <a:off x="1763688" y="3492981"/>
            <a:ext cx="4456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 dirty="0" smtClean="0">
                <a:ea typeface="黑体" panose="02010609060101010101" pitchFamily="49" charset="-122"/>
              </a:rPr>
              <a:t>第三部分：采购审批</a:t>
            </a:r>
            <a:endParaRPr lang="zh-CN" altLang="en-US" sz="2400" dirty="0"/>
          </a:p>
        </p:txBody>
      </p:sp>
      <p:sp>
        <p:nvSpPr>
          <p:cNvPr id="21" name="Text Placeholder 40"/>
          <p:cNvSpPr txBox="1"/>
          <p:nvPr/>
        </p:nvSpPr>
        <p:spPr bwMode="auto">
          <a:xfrm>
            <a:off x="1763688" y="4325087"/>
            <a:ext cx="4456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 dirty="0" smtClean="0">
                <a:ea typeface="黑体" panose="02010609060101010101" pitchFamily="49" charset="-122"/>
              </a:rPr>
              <a:t>第四部分：结账</a:t>
            </a:r>
            <a:endParaRPr lang="zh-CN" altLang="en-US" sz="2400" dirty="0"/>
          </a:p>
        </p:txBody>
      </p:sp>
      <p:sp>
        <p:nvSpPr>
          <p:cNvPr id="23" name="Text Placeholder 40"/>
          <p:cNvSpPr txBox="1"/>
          <p:nvPr/>
        </p:nvSpPr>
        <p:spPr bwMode="auto">
          <a:xfrm>
            <a:off x="1763688" y="5157192"/>
            <a:ext cx="4456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 dirty="0" smtClean="0">
                <a:ea typeface="黑体" panose="02010609060101010101" pitchFamily="49" charset="-122"/>
              </a:rPr>
              <a:t>第五部分：废弃物申报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32965"/>
            <a:ext cx="9153525" cy="3638550"/>
          </a:xfrm>
          <a:prstGeom prst="rect">
            <a:avLst/>
          </a:prstGeom>
        </p:spPr>
      </p:pic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6670036" y="149346"/>
            <a:ext cx="23310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订单提交成功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9599" y="1084988"/>
            <a:ext cx="7706817" cy="792088"/>
            <a:chOff x="609599" y="1196752"/>
            <a:chExt cx="7706817" cy="792088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609599" y="1465207"/>
              <a:ext cx="7706817" cy="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644008" y="1385001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705448" y="1385001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895292" y="1369957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99592" y="1711841"/>
              <a:ext cx="859949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采购人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" name="Picture 2" descr="Person Male Light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85480" y="1196752"/>
              <a:ext cx="414225" cy="41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矩形 16"/>
          <p:cNvSpPr/>
          <p:nvPr/>
        </p:nvSpPr>
        <p:spPr bwMode="auto">
          <a:xfrm>
            <a:off x="7668473" y="5229061"/>
            <a:ext cx="1476797" cy="43204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07315" y="2493010"/>
            <a:ext cx="2094230" cy="65405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07315" y="4509135"/>
            <a:ext cx="5489575" cy="72961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30" y="2132965"/>
            <a:ext cx="9191625" cy="4382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19" grpId="0" bldLvl="0" animBg="1"/>
      <p:bldP spid="19" grpId="1" bldLvl="0" animBg="1"/>
      <p:bldP spid="24" grpId="0" bldLvl="0" animBg="1"/>
      <p:bldP spid="24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" y="2060575"/>
            <a:ext cx="9130030" cy="2552700"/>
          </a:xfrm>
          <a:prstGeom prst="rect">
            <a:avLst/>
          </a:prstGeom>
        </p:spPr>
      </p:pic>
      <p:sp>
        <p:nvSpPr>
          <p:cNvPr id="5" name="文本框 20"/>
          <p:cNvSpPr txBox="1">
            <a:spLocks noChangeArrowheads="1"/>
          </p:cNvSpPr>
          <p:nvPr/>
        </p:nvSpPr>
        <p:spPr bwMode="auto">
          <a:xfrm>
            <a:off x="6670036" y="149346"/>
            <a:ext cx="23310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查看订单状态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9599" y="1084988"/>
            <a:ext cx="7706817" cy="792088"/>
            <a:chOff x="609599" y="1196752"/>
            <a:chExt cx="7706817" cy="792088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609599" y="1465207"/>
              <a:ext cx="7706817" cy="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4644008" y="1385001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705448" y="1385001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895292" y="1369957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99592" y="1711841"/>
              <a:ext cx="859949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采购人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" name="Picture 2" descr="Person Male Light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85480" y="1196752"/>
              <a:ext cx="414225" cy="41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矩形 13"/>
          <p:cNvSpPr/>
          <p:nvPr/>
        </p:nvSpPr>
        <p:spPr bwMode="auto">
          <a:xfrm>
            <a:off x="6732270" y="2060575"/>
            <a:ext cx="608965" cy="63627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144114" y="2709067"/>
            <a:ext cx="743596" cy="26611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0" y="5517232"/>
            <a:ext cx="9144000" cy="134076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待审核：等待实验室审核人员审核的订单；</a:t>
            </a: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审批中：实验室</a:t>
            </a:r>
            <a:r>
              <a:rPr lang="zh-CN" altLang="en-US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人员通过，等待学院或相关职能处老师审批的订单；</a:t>
            </a:r>
            <a:endParaRPr lang="en-US" altLang="zh-CN" sz="1400" b="1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采购中：已通过审批，等待经销商发货的订单；</a:t>
            </a:r>
            <a:endParaRPr lang="en-US" altLang="zh-CN" sz="1400" b="1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签收：经销商已送货，实验室老师已签收的订单；</a:t>
            </a:r>
            <a:endParaRPr lang="en-US" altLang="zh-CN" sz="14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2578735"/>
            <a:ext cx="9135110" cy="281051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09599" y="1079240"/>
            <a:ext cx="7706817" cy="764759"/>
            <a:chOff x="609599" y="1340768"/>
            <a:chExt cx="7706817" cy="764759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609599" y="1552092"/>
              <a:ext cx="7706817" cy="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4644008" y="1471886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705448" y="1471886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209" y="1340768"/>
              <a:ext cx="422647" cy="42264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639587" y="1828528"/>
              <a:ext cx="859949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审批人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127962" y="1471886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9" name="文本框 20"/>
          <p:cNvSpPr txBox="1">
            <a:spLocks noChangeArrowheads="1"/>
          </p:cNvSpPr>
          <p:nvPr/>
        </p:nvSpPr>
        <p:spPr bwMode="auto">
          <a:xfrm>
            <a:off x="6670036" y="149346"/>
            <a:ext cx="2331089" cy="48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r"/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订单审核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6783705" y="2578735"/>
            <a:ext cx="459740" cy="56705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4847590" y="3207385"/>
            <a:ext cx="702310" cy="29337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8221980" y="4664710"/>
            <a:ext cx="262890" cy="21971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30" y="1445895"/>
            <a:ext cx="9194165" cy="5246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2055495"/>
            <a:ext cx="9151620" cy="333248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599" y="1090736"/>
            <a:ext cx="7706817" cy="749882"/>
            <a:chOff x="609599" y="1340768"/>
            <a:chExt cx="7706817" cy="749882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609599" y="1537215"/>
              <a:ext cx="7706817" cy="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6705448" y="1457009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04139" y="1813651"/>
              <a:ext cx="859949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签收人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127962" y="1457009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7" y="1340768"/>
              <a:ext cx="432048" cy="432048"/>
            </a:xfrm>
            <a:prstGeom prst="rect">
              <a:avLst/>
            </a:prstGeom>
          </p:spPr>
        </p:pic>
        <p:sp>
          <p:nvSpPr>
            <p:cNvPr id="17" name="椭圆 16"/>
            <p:cNvSpPr/>
            <p:nvPr/>
          </p:nvSpPr>
          <p:spPr>
            <a:xfrm>
              <a:off x="3136055" y="1441965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8" name="文本框 20"/>
          <p:cNvSpPr txBox="1">
            <a:spLocks noChangeArrowheads="1"/>
          </p:cNvSpPr>
          <p:nvPr/>
        </p:nvSpPr>
        <p:spPr bwMode="auto">
          <a:xfrm>
            <a:off x="6670036" y="149346"/>
            <a:ext cx="23310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r"/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订单签收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6732270" y="2132965"/>
            <a:ext cx="579755" cy="56705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5474386" y="2780846"/>
            <a:ext cx="803338" cy="2685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8100695" y="4220845"/>
            <a:ext cx="539750" cy="36004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0" y="3600450"/>
            <a:ext cx="716216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04720"/>
            <a:ext cx="9083675" cy="3897630"/>
          </a:xfrm>
          <a:prstGeom prst="rect">
            <a:avLst/>
          </a:prstGeom>
        </p:spPr>
      </p:pic>
      <p:sp>
        <p:nvSpPr>
          <p:cNvPr id="5" name="文本框 20"/>
          <p:cNvSpPr txBox="1">
            <a:spLocks noChangeArrowheads="1"/>
          </p:cNvSpPr>
          <p:nvPr/>
        </p:nvSpPr>
        <p:spPr bwMode="auto">
          <a:xfrm>
            <a:off x="6670036" y="149346"/>
            <a:ext cx="23310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r"/>
            <a:r>
              <a:rPr lang="zh-CN" altLang="en-US" sz="2400" b="1" dirty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609599" y="1537215"/>
            <a:ext cx="7706817" cy="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6705448" y="1457009"/>
            <a:ext cx="203678" cy="1905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504139" y="1813651"/>
            <a:ext cx="859949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签收人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27962" y="1457009"/>
            <a:ext cx="203678" cy="1905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340768"/>
            <a:ext cx="432048" cy="432048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3136055" y="1441965"/>
            <a:ext cx="203678" cy="1905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6123" y="6165051"/>
            <a:ext cx="664797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zh-CN" altLang="en-US" sz="2800" b="1" dirty="0" smtClean="0"/>
              <a:t>订单签收后，订单下的物品，会自动入库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431633" y="1890038"/>
            <a:ext cx="1268160" cy="1268160"/>
          </a:xfrm>
          <a:custGeom>
            <a:avLst/>
            <a:gdLst>
              <a:gd name="connsiteX0" fmla="*/ 0 w 1379940"/>
              <a:gd name="connsiteY0" fmla="*/ 689970 h 1379940"/>
              <a:gd name="connsiteX1" fmla="*/ 689970 w 1379940"/>
              <a:gd name="connsiteY1" fmla="*/ 0 h 1379940"/>
              <a:gd name="connsiteX2" fmla="*/ 1379940 w 1379940"/>
              <a:gd name="connsiteY2" fmla="*/ 689970 h 1379940"/>
              <a:gd name="connsiteX3" fmla="*/ 689970 w 1379940"/>
              <a:gd name="connsiteY3" fmla="*/ 1379940 h 1379940"/>
              <a:gd name="connsiteX4" fmla="*/ 0 w 1379940"/>
              <a:gd name="connsiteY4" fmla="*/ 689970 h 137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940" h="1379940">
                <a:moveTo>
                  <a:pt x="0" y="689970"/>
                </a:moveTo>
                <a:cubicBezTo>
                  <a:pt x="0" y="308910"/>
                  <a:pt x="308910" y="0"/>
                  <a:pt x="689970" y="0"/>
                </a:cubicBezTo>
                <a:cubicBezTo>
                  <a:pt x="1071030" y="0"/>
                  <a:pt x="1379940" y="308910"/>
                  <a:pt x="1379940" y="689970"/>
                </a:cubicBezTo>
                <a:cubicBezTo>
                  <a:pt x="1379940" y="1071030"/>
                  <a:pt x="1071030" y="1379940"/>
                  <a:pt x="689970" y="1379940"/>
                </a:cubicBezTo>
                <a:cubicBezTo>
                  <a:pt x="308910" y="1379940"/>
                  <a:pt x="0" y="1071030"/>
                  <a:pt x="0" y="689970"/>
                </a:cubicBezTo>
                <a:close/>
              </a:path>
            </a:pathLst>
          </a:custGeom>
          <a:solidFill>
            <a:srgbClr val="0D64B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868" tIns="219868" rIns="219868" bIns="219868" numCol="1" spcCol="1270" anchor="ctr" anchorCtr="0">
            <a:noAutofit/>
          </a:bodyPr>
          <a:p>
            <a:pPr lvl="0" algn="ctr" defTabSz="622300" rtl="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发起</a:t>
            </a:r>
            <a:endParaRPr lang="en-US" altLang="zh-CN" sz="14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622300" rtl="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自购备案</a:t>
            </a:r>
            <a:endParaRPr lang="zh-CN" altLang="en-US" sz="1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3282293" y="2294848"/>
            <a:ext cx="287884" cy="453920"/>
          </a:xfrm>
          <a:custGeom>
            <a:avLst/>
            <a:gdLst>
              <a:gd name="connsiteX0" fmla="*/ 0 w 269467"/>
              <a:gd name="connsiteY0" fmla="*/ 84976 h 424881"/>
              <a:gd name="connsiteX1" fmla="*/ 134734 w 269467"/>
              <a:gd name="connsiteY1" fmla="*/ 84976 h 424881"/>
              <a:gd name="connsiteX2" fmla="*/ 134734 w 269467"/>
              <a:gd name="connsiteY2" fmla="*/ 0 h 424881"/>
              <a:gd name="connsiteX3" fmla="*/ 269467 w 269467"/>
              <a:gd name="connsiteY3" fmla="*/ 212441 h 424881"/>
              <a:gd name="connsiteX4" fmla="*/ 134734 w 269467"/>
              <a:gd name="connsiteY4" fmla="*/ 424881 h 424881"/>
              <a:gd name="connsiteX5" fmla="*/ 134734 w 269467"/>
              <a:gd name="connsiteY5" fmla="*/ 339905 h 424881"/>
              <a:gd name="connsiteX6" fmla="*/ 0 w 269467"/>
              <a:gd name="connsiteY6" fmla="*/ 339905 h 424881"/>
              <a:gd name="connsiteX7" fmla="*/ 0 w 269467"/>
              <a:gd name="connsiteY7" fmla="*/ 84976 h 4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7" h="424881">
                <a:moveTo>
                  <a:pt x="0" y="84976"/>
                </a:moveTo>
                <a:lnTo>
                  <a:pt x="134734" y="84976"/>
                </a:lnTo>
                <a:lnTo>
                  <a:pt x="134734" y="0"/>
                </a:lnTo>
                <a:lnTo>
                  <a:pt x="269467" y="212441"/>
                </a:lnTo>
                <a:lnTo>
                  <a:pt x="134734" y="424881"/>
                </a:lnTo>
                <a:lnTo>
                  <a:pt x="134734" y="339905"/>
                </a:lnTo>
                <a:lnTo>
                  <a:pt x="0" y="339905"/>
                </a:lnTo>
                <a:lnTo>
                  <a:pt x="0" y="84976"/>
                </a:lnTo>
                <a:close/>
              </a:path>
            </a:pathLst>
          </a:custGeom>
          <a:solidFill>
            <a:srgbClr val="0D64B1"/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84975" rIns="80840" bIns="84976" numCol="1" spcCol="1270" anchor="ctr" anchorCtr="0">
            <a:noAutofit/>
          </a:bodyPr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220988" y="1915311"/>
            <a:ext cx="1268160" cy="1268160"/>
          </a:xfrm>
          <a:custGeom>
            <a:avLst/>
            <a:gdLst>
              <a:gd name="connsiteX0" fmla="*/ 0 w 1379940"/>
              <a:gd name="connsiteY0" fmla="*/ 689970 h 1379940"/>
              <a:gd name="connsiteX1" fmla="*/ 689970 w 1379940"/>
              <a:gd name="connsiteY1" fmla="*/ 0 h 1379940"/>
              <a:gd name="connsiteX2" fmla="*/ 1379940 w 1379940"/>
              <a:gd name="connsiteY2" fmla="*/ 689970 h 1379940"/>
              <a:gd name="connsiteX3" fmla="*/ 689970 w 1379940"/>
              <a:gd name="connsiteY3" fmla="*/ 1379940 h 1379940"/>
              <a:gd name="connsiteX4" fmla="*/ 0 w 1379940"/>
              <a:gd name="connsiteY4" fmla="*/ 689970 h 137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940" h="1379940">
                <a:moveTo>
                  <a:pt x="0" y="689970"/>
                </a:moveTo>
                <a:cubicBezTo>
                  <a:pt x="0" y="308910"/>
                  <a:pt x="308910" y="0"/>
                  <a:pt x="689970" y="0"/>
                </a:cubicBezTo>
                <a:cubicBezTo>
                  <a:pt x="1071030" y="0"/>
                  <a:pt x="1379940" y="308910"/>
                  <a:pt x="1379940" y="689970"/>
                </a:cubicBezTo>
                <a:cubicBezTo>
                  <a:pt x="1379940" y="1071030"/>
                  <a:pt x="1071030" y="1379940"/>
                  <a:pt x="689970" y="1379940"/>
                </a:cubicBezTo>
                <a:cubicBezTo>
                  <a:pt x="308910" y="1379940"/>
                  <a:pt x="0" y="1071030"/>
                  <a:pt x="0" y="689970"/>
                </a:cubicBezTo>
                <a:close/>
              </a:path>
            </a:pathLst>
          </a:custGeom>
          <a:solidFill>
            <a:srgbClr val="0D64B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868" tIns="219868" rIns="219868" bIns="219868" numCol="1" spcCol="1270" anchor="ctr" anchorCtr="0">
            <a:noAutofit/>
          </a:bodyPr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项目负责人审核</a:t>
            </a:r>
            <a:endParaRPr lang="zh-CN" altLang="en-US" sz="1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6610702" y="1915387"/>
            <a:ext cx="1268160" cy="1268160"/>
          </a:xfrm>
          <a:custGeom>
            <a:avLst/>
            <a:gdLst>
              <a:gd name="connsiteX0" fmla="*/ 0 w 1379940"/>
              <a:gd name="connsiteY0" fmla="*/ 689970 h 1379940"/>
              <a:gd name="connsiteX1" fmla="*/ 689970 w 1379940"/>
              <a:gd name="connsiteY1" fmla="*/ 0 h 1379940"/>
              <a:gd name="connsiteX2" fmla="*/ 1379940 w 1379940"/>
              <a:gd name="connsiteY2" fmla="*/ 689970 h 1379940"/>
              <a:gd name="connsiteX3" fmla="*/ 689970 w 1379940"/>
              <a:gd name="connsiteY3" fmla="*/ 1379940 h 1379940"/>
              <a:gd name="connsiteX4" fmla="*/ 0 w 1379940"/>
              <a:gd name="connsiteY4" fmla="*/ 689970 h 137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940" h="1379940">
                <a:moveTo>
                  <a:pt x="0" y="689970"/>
                </a:moveTo>
                <a:cubicBezTo>
                  <a:pt x="0" y="308910"/>
                  <a:pt x="308910" y="0"/>
                  <a:pt x="689970" y="0"/>
                </a:cubicBezTo>
                <a:cubicBezTo>
                  <a:pt x="1071030" y="0"/>
                  <a:pt x="1379940" y="308910"/>
                  <a:pt x="1379940" y="689970"/>
                </a:cubicBezTo>
                <a:cubicBezTo>
                  <a:pt x="1379940" y="1071030"/>
                  <a:pt x="1071030" y="1379940"/>
                  <a:pt x="689970" y="1379940"/>
                </a:cubicBezTo>
                <a:cubicBezTo>
                  <a:pt x="308910" y="1379940"/>
                  <a:pt x="0" y="1071030"/>
                  <a:pt x="0" y="689970"/>
                </a:cubicBezTo>
                <a:close/>
              </a:path>
            </a:pathLst>
          </a:custGeom>
          <a:solidFill>
            <a:srgbClr val="0D64B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868" tIns="219868" rIns="219868" bIns="219868" numCol="1" spcCol="1270" anchor="ctr" anchorCtr="0">
            <a:noAutofit/>
          </a:bodyPr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相关职能部门审批</a:t>
            </a:r>
            <a:endParaRPr lang="zh-CN" altLang="en-US" sz="1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0"/>
          <p:cNvSpPr txBox="1">
            <a:spLocks noChangeArrowheads="1"/>
          </p:cNvSpPr>
          <p:nvPr/>
        </p:nvSpPr>
        <p:spPr bwMode="auto">
          <a:xfrm>
            <a:off x="5489148" y="149346"/>
            <a:ext cx="3511977" cy="48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r"/>
            <a:r>
              <a:rPr lang="zh-CN" sz="2400" b="1" dirty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自购备案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5930371" y="2322430"/>
            <a:ext cx="287884" cy="453920"/>
          </a:xfrm>
          <a:custGeom>
            <a:avLst/>
            <a:gdLst>
              <a:gd name="connsiteX0" fmla="*/ 0 w 269467"/>
              <a:gd name="connsiteY0" fmla="*/ 84976 h 424881"/>
              <a:gd name="connsiteX1" fmla="*/ 134734 w 269467"/>
              <a:gd name="connsiteY1" fmla="*/ 84976 h 424881"/>
              <a:gd name="connsiteX2" fmla="*/ 134734 w 269467"/>
              <a:gd name="connsiteY2" fmla="*/ 0 h 424881"/>
              <a:gd name="connsiteX3" fmla="*/ 269467 w 269467"/>
              <a:gd name="connsiteY3" fmla="*/ 212441 h 424881"/>
              <a:gd name="connsiteX4" fmla="*/ 134734 w 269467"/>
              <a:gd name="connsiteY4" fmla="*/ 424881 h 424881"/>
              <a:gd name="connsiteX5" fmla="*/ 134734 w 269467"/>
              <a:gd name="connsiteY5" fmla="*/ 339905 h 424881"/>
              <a:gd name="connsiteX6" fmla="*/ 0 w 269467"/>
              <a:gd name="connsiteY6" fmla="*/ 339905 h 424881"/>
              <a:gd name="connsiteX7" fmla="*/ 0 w 269467"/>
              <a:gd name="connsiteY7" fmla="*/ 84976 h 4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7" h="424881">
                <a:moveTo>
                  <a:pt x="0" y="84976"/>
                </a:moveTo>
                <a:lnTo>
                  <a:pt x="134734" y="84976"/>
                </a:lnTo>
                <a:lnTo>
                  <a:pt x="134734" y="0"/>
                </a:lnTo>
                <a:lnTo>
                  <a:pt x="269467" y="212441"/>
                </a:lnTo>
                <a:lnTo>
                  <a:pt x="134734" y="424881"/>
                </a:lnTo>
                <a:lnTo>
                  <a:pt x="134734" y="339905"/>
                </a:lnTo>
                <a:lnTo>
                  <a:pt x="0" y="339905"/>
                </a:lnTo>
                <a:lnTo>
                  <a:pt x="0" y="84976"/>
                </a:lnTo>
                <a:close/>
              </a:path>
            </a:pathLst>
          </a:custGeom>
          <a:solidFill>
            <a:srgbClr val="0D64B1"/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84975" rIns="80840" bIns="84976" numCol="1" spcCol="1270" anchor="ctr" anchorCtr="0">
            <a:noAutofit/>
          </a:bodyPr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5400000">
            <a:off x="7101400" y="3576062"/>
            <a:ext cx="287884" cy="453920"/>
          </a:xfrm>
          <a:custGeom>
            <a:avLst/>
            <a:gdLst>
              <a:gd name="connsiteX0" fmla="*/ 0 w 269467"/>
              <a:gd name="connsiteY0" fmla="*/ 84976 h 424881"/>
              <a:gd name="connsiteX1" fmla="*/ 134734 w 269467"/>
              <a:gd name="connsiteY1" fmla="*/ 84976 h 424881"/>
              <a:gd name="connsiteX2" fmla="*/ 134734 w 269467"/>
              <a:gd name="connsiteY2" fmla="*/ 0 h 424881"/>
              <a:gd name="connsiteX3" fmla="*/ 269467 w 269467"/>
              <a:gd name="connsiteY3" fmla="*/ 212441 h 424881"/>
              <a:gd name="connsiteX4" fmla="*/ 134734 w 269467"/>
              <a:gd name="connsiteY4" fmla="*/ 424881 h 424881"/>
              <a:gd name="connsiteX5" fmla="*/ 134734 w 269467"/>
              <a:gd name="connsiteY5" fmla="*/ 339905 h 424881"/>
              <a:gd name="connsiteX6" fmla="*/ 0 w 269467"/>
              <a:gd name="connsiteY6" fmla="*/ 339905 h 424881"/>
              <a:gd name="connsiteX7" fmla="*/ 0 w 269467"/>
              <a:gd name="connsiteY7" fmla="*/ 84976 h 4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7" h="424881">
                <a:moveTo>
                  <a:pt x="0" y="84976"/>
                </a:moveTo>
                <a:lnTo>
                  <a:pt x="134734" y="84976"/>
                </a:lnTo>
                <a:lnTo>
                  <a:pt x="134734" y="0"/>
                </a:lnTo>
                <a:lnTo>
                  <a:pt x="269467" y="212441"/>
                </a:lnTo>
                <a:lnTo>
                  <a:pt x="134734" y="424881"/>
                </a:lnTo>
                <a:lnTo>
                  <a:pt x="134734" y="339905"/>
                </a:lnTo>
                <a:lnTo>
                  <a:pt x="0" y="339905"/>
                </a:lnTo>
                <a:lnTo>
                  <a:pt x="0" y="84976"/>
                </a:lnTo>
                <a:close/>
              </a:path>
            </a:pathLst>
          </a:custGeom>
          <a:solidFill>
            <a:srgbClr val="0D64B1"/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84975" rIns="80840" bIns="84977" numCol="1" spcCol="1270" anchor="ctr" anchorCtr="0">
            <a:noAutofit/>
          </a:bodyPr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140729" y="4422887"/>
            <a:ext cx="1347951" cy="1347951"/>
          </a:xfrm>
          <a:custGeom>
            <a:avLst/>
            <a:gdLst>
              <a:gd name="connsiteX0" fmla="*/ 0 w 1379940"/>
              <a:gd name="connsiteY0" fmla="*/ 689970 h 1379940"/>
              <a:gd name="connsiteX1" fmla="*/ 689970 w 1379940"/>
              <a:gd name="connsiteY1" fmla="*/ 0 h 1379940"/>
              <a:gd name="connsiteX2" fmla="*/ 1379940 w 1379940"/>
              <a:gd name="connsiteY2" fmla="*/ 689970 h 1379940"/>
              <a:gd name="connsiteX3" fmla="*/ 689970 w 1379940"/>
              <a:gd name="connsiteY3" fmla="*/ 1379940 h 1379940"/>
              <a:gd name="connsiteX4" fmla="*/ 0 w 1379940"/>
              <a:gd name="connsiteY4" fmla="*/ 689970 h 137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940" h="1379940">
                <a:moveTo>
                  <a:pt x="0" y="689970"/>
                </a:moveTo>
                <a:cubicBezTo>
                  <a:pt x="0" y="308910"/>
                  <a:pt x="308910" y="0"/>
                  <a:pt x="689970" y="0"/>
                </a:cubicBezTo>
                <a:cubicBezTo>
                  <a:pt x="1071030" y="0"/>
                  <a:pt x="1379940" y="308910"/>
                  <a:pt x="1379940" y="689970"/>
                </a:cubicBezTo>
                <a:cubicBezTo>
                  <a:pt x="1379940" y="1071030"/>
                  <a:pt x="1071030" y="1379940"/>
                  <a:pt x="689970" y="1379940"/>
                </a:cubicBezTo>
                <a:cubicBezTo>
                  <a:pt x="308910" y="1379940"/>
                  <a:pt x="0" y="1071030"/>
                  <a:pt x="0" y="689970"/>
                </a:cubicBezTo>
                <a:close/>
              </a:path>
            </a:pathLst>
          </a:custGeom>
          <a:solidFill>
            <a:srgbClr val="0D64B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868" tIns="219868" rIns="219868" bIns="219868" numCol="1" spcCol="1270" anchor="ctr" anchorCtr="0">
            <a:noAutofit/>
          </a:bodyPr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实验室结账</a:t>
            </a:r>
            <a:endParaRPr lang="zh-CN" altLang="en-US" sz="16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 rot="10800000">
            <a:off x="5930065" y="4869901"/>
            <a:ext cx="287884" cy="453920"/>
          </a:xfrm>
          <a:custGeom>
            <a:avLst/>
            <a:gdLst>
              <a:gd name="connsiteX0" fmla="*/ 0 w 269467"/>
              <a:gd name="connsiteY0" fmla="*/ 84976 h 424881"/>
              <a:gd name="connsiteX1" fmla="*/ 134734 w 269467"/>
              <a:gd name="connsiteY1" fmla="*/ 84976 h 424881"/>
              <a:gd name="connsiteX2" fmla="*/ 134734 w 269467"/>
              <a:gd name="connsiteY2" fmla="*/ 0 h 424881"/>
              <a:gd name="connsiteX3" fmla="*/ 269467 w 269467"/>
              <a:gd name="connsiteY3" fmla="*/ 212441 h 424881"/>
              <a:gd name="connsiteX4" fmla="*/ 134734 w 269467"/>
              <a:gd name="connsiteY4" fmla="*/ 424881 h 424881"/>
              <a:gd name="connsiteX5" fmla="*/ 134734 w 269467"/>
              <a:gd name="connsiteY5" fmla="*/ 339905 h 424881"/>
              <a:gd name="connsiteX6" fmla="*/ 0 w 269467"/>
              <a:gd name="connsiteY6" fmla="*/ 339905 h 424881"/>
              <a:gd name="connsiteX7" fmla="*/ 0 w 269467"/>
              <a:gd name="connsiteY7" fmla="*/ 84976 h 4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7" h="424881">
                <a:moveTo>
                  <a:pt x="0" y="84976"/>
                </a:moveTo>
                <a:lnTo>
                  <a:pt x="134734" y="84976"/>
                </a:lnTo>
                <a:lnTo>
                  <a:pt x="134734" y="0"/>
                </a:lnTo>
                <a:lnTo>
                  <a:pt x="269467" y="212441"/>
                </a:lnTo>
                <a:lnTo>
                  <a:pt x="134734" y="424881"/>
                </a:lnTo>
                <a:lnTo>
                  <a:pt x="134734" y="339905"/>
                </a:lnTo>
                <a:lnTo>
                  <a:pt x="0" y="339905"/>
                </a:lnTo>
                <a:lnTo>
                  <a:pt x="0" y="84976"/>
                </a:lnTo>
                <a:close/>
              </a:path>
            </a:pathLst>
          </a:custGeom>
          <a:solidFill>
            <a:srgbClr val="0D64B1"/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84976" rIns="80841" bIns="84976" numCol="1" spcCol="1270" anchor="ctr" anchorCtr="0">
            <a:noAutofit/>
          </a:bodyPr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b="1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6610701" y="4422888"/>
            <a:ext cx="1271166" cy="1347951"/>
          </a:xfrm>
          <a:custGeom>
            <a:avLst/>
            <a:gdLst>
              <a:gd name="connsiteX0" fmla="*/ 0 w 1379940"/>
              <a:gd name="connsiteY0" fmla="*/ 689970 h 1379940"/>
              <a:gd name="connsiteX1" fmla="*/ 689970 w 1379940"/>
              <a:gd name="connsiteY1" fmla="*/ 0 h 1379940"/>
              <a:gd name="connsiteX2" fmla="*/ 1379940 w 1379940"/>
              <a:gd name="connsiteY2" fmla="*/ 689970 h 1379940"/>
              <a:gd name="connsiteX3" fmla="*/ 689970 w 1379940"/>
              <a:gd name="connsiteY3" fmla="*/ 1379940 h 1379940"/>
              <a:gd name="connsiteX4" fmla="*/ 0 w 1379940"/>
              <a:gd name="connsiteY4" fmla="*/ 689970 h 137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940" h="1379940">
                <a:moveTo>
                  <a:pt x="0" y="689970"/>
                </a:moveTo>
                <a:cubicBezTo>
                  <a:pt x="0" y="308910"/>
                  <a:pt x="308910" y="0"/>
                  <a:pt x="689970" y="0"/>
                </a:cubicBezTo>
                <a:cubicBezTo>
                  <a:pt x="1071030" y="0"/>
                  <a:pt x="1379940" y="308910"/>
                  <a:pt x="1379940" y="689970"/>
                </a:cubicBezTo>
                <a:cubicBezTo>
                  <a:pt x="1379940" y="1071030"/>
                  <a:pt x="1071030" y="1379940"/>
                  <a:pt x="689970" y="1379940"/>
                </a:cubicBezTo>
                <a:cubicBezTo>
                  <a:pt x="308910" y="1379940"/>
                  <a:pt x="0" y="1071030"/>
                  <a:pt x="0" y="689970"/>
                </a:cubicBezTo>
                <a:close/>
              </a:path>
            </a:pathLst>
          </a:custGeom>
          <a:solidFill>
            <a:srgbClr val="0D64B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868" tIns="219868" rIns="219868" bIns="219868" numCol="1" spcCol="1270" anchor="ctr" anchorCtr="0">
            <a:noAutofit/>
          </a:bodyPr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实验室签收</a:t>
            </a:r>
            <a:endParaRPr lang="zh-CN" altLang="en-US" sz="1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" y="1083310"/>
            <a:ext cx="9083040" cy="4141470"/>
          </a:xfrm>
          <a:prstGeom prst="rect">
            <a:avLst/>
          </a:prstGeom>
        </p:spPr>
      </p:pic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6670036" y="149346"/>
            <a:ext cx="23310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采购审批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627461" y="2276229"/>
            <a:ext cx="792088" cy="3693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5" y="610870"/>
            <a:ext cx="8380730" cy="62382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5660" y="4909245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dirty="0" smtClean="0"/>
              <a:t>具体采购审批步骤，参见平台内采购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12"/>
          <p:cNvGrpSpPr/>
          <p:nvPr/>
        </p:nvGrpSpPr>
        <p:grpSpPr bwMode="auto">
          <a:xfrm>
            <a:off x="0" y="3195638"/>
            <a:ext cx="9144000" cy="514350"/>
            <a:chOff x="0" y="3195638"/>
            <a:chExt cx="9144000" cy="514796"/>
          </a:xfrm>
        </p:grpSpPr>
        <p:cxnSp>
          <p:nvCxnSpPr>
            <p:cNvPr id="36872" name="直接连接符 3"/>
            <p:cNvCxnSpPr>
              <a:cxnSpLocks noChangeShapeType="1"/>
            </p:cNvCxnSpPr>
            <p:nvPr/>
          </p:nvCxnSpPr>
          <p:spPr bwMode="auto">
            <a:xfrm>
              <a:off x="0" y="3195638"/>
              <a:ext cx="6115050" cy="0"/>
            </a:xfrm>
            <a:prstGeom prst="line">
              <a:avLst/>
            </a:prstGeom>
            <a:noFill/>
            <a:ln w="19050">
              <a:solidFill>
                <a:srgbClr val="C94D4D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3" name="直接连接符 4"/>
            <p:cNvCxnSpPr>
              <a:cxnSpLocks noChangeShapeType="1"/>
            </p:cNvCxnSpPr>
            <p:nvPr/>
          </p:nvCxnSpPr>
          <p:spPr bwMode="auto">
            <a:xfrm>
              <a:off x="3805238" y="3284538"/>
              <a:ext cx="5338762" cy="0"/>
            </a:xfrm>
            <a:prstGeom prst="line">
              <a:avLst/>
            </a:prstGeom>
            <a:noFill/>
            <a:ln w="19050">
              <a:solidFill>
                <a:srgbClr val="C94D4D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文本占位符 6"/>
            <p:cNvSpPr txBox="1">
              <a:spLocks noChangeArrowheads="1"/>
            </p:cNvSpPr>
            <p:nvPr/>
          </p:nvSpPr>
          <p:spPr bwMode="auto">
            <a:xfrm>
              <a:off x="3771900" y="3284615"/>
              <a:ext cx="4616450" cy="425819"/>
            </a:xfrm>
            <a:prstGeom prst="rect">
              <a:avLst/>
            </a:prstGeom>
            <a:noFill/>
            <a:ln w="9525">
              <a:noFill/>
              <a:bevel/>
            </a:ln>
          </p:spPr>
          <p:txBody>
            <a:bodyPr anchor="ctr"/>
            <a:lstStyle/>
            <a:p>
              <a:pPr>
                <a:spcBef>
                  <a:spcPts val="1800"/>
                </a:spcBef>
                <a:buClr>
                  <a:srgbClr val="C94D4D"/>
                </a:buClr>
                <a:buSzPct val="60000"/>
                <a:buFont typeface="Wingdings" panose="05000000000000000000" pitchFamily="2" charset="2"/>
                <a:buNone/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实验材料采购系统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6867" name="文本占位符 4"/>
          <p:cNvSpPr txBox="1">
            <a:spLocks noChangeArrowheads="1"/>
          </p:cNvSpPr>
          <p:nvPr/>
        </p:nvSpPr>
        <p:spPr bwMode="auto">
          <a:xfrm>
            <a:off x="42863" y="1482725"/>
            <a:ext cx="138588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ts val="1800"/>
              </a:spcBef>
              <a:buClr>
                <a:srgbClr val="C94D4D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19900" i="1" dirty="0" smtClean="0">
                <a:solidFill>
                  <a:srgbClr val="C94D4D"/>
                </a:solidFill>
                <a:ea typeface="微软雅黑" panose="020B0503020204020204" pitchFamily="34" charset="-122"/>
              </a:rPr>
              <a:t>4</a:t>
            </a:r>
            <a:endParaRPr lang="zh-CN" altLang="en-US" sz="19900" i="1" dirty="0">
              <a:solidFill>
                <a:srgbClr val="C94D4D"/>
              </a:solidFill>
              <a:ea typeface="微软雅黑" panose="020B0503020204020204" pitchFamily="34" charset="-122"/>
            </a:endParaRPr>
          </a:p>
        </p:txBody>
      </p:sp>
      <p:sp>
        <p:nvSpPr>
          <p:cNvPr id="36868" name="标题 5"/>
          <p:cNvSpPr txBox="1">
            <a:spLocks noChangeArrowheads="1"/>
          </p:cNvSpPr>
          <p:nvPr/>
        </p:nvSpPr>
        <p:spPr bwMode="auto">
          <a:xfrm>
            <a:off x="1908175" y="2492375"/>
            <a:ext cx="4686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3600" dirty="0">
                <a:latin typeface="汉仪大宋简" pitchFamily="49" charset="-122"/>
                <a:ea typeface="汉仪大宋简" pitchFamily="49" charset="-122"/>
              </a:rPr>
              <a:t>结账</a:t>
            </a:r>
            <a:endParaRPr lang="zh-CN" altLang="en-US" sz="3600" dirty="0">
              <a:latin typeface="汉仪大宋简" pitchFamily="49" charset="-122"/>
              <a:ea typeface="汉仪大宋简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9599" y="1094942"/>
            <a:ext cx="7706817" cy="749882"/>
            <a:chOff x="609599" y="1844824"/>
            <a:chExt cx="7706817" cy="749882"/>
          </a:xfrm>
        </p:grpSpPr>
        <p:cxnSp>
          <p:nvCxnSpPr>
            <p:cNvPr id="30" name="直接连接符 29"/>
            <p:cNvCxnSpPr/>
            <p:nvPr/>
          </p:nvCxnSpPr>
          <p:spPr>
            <a:xfrm flipV="1">
              <a:off x="609599" y="2041271"/>
              <a:ext cx="7706817" cy="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6705448" y="1961065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48355" y="2317707"/>
              <a:ext cx="859949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结账人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127962" y="1961065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136055" y="1946021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525" y="1844824"/>
              <a:ext cx="455755" cy="455755"/>
            </a:xfrm>
            <a:prstGeom prst="rect">
              <a:avLst/>
            </a:prstGeom>
          </p:spPr>
        </p:pic>
        <p:sp>
          <p:nvSpPr>
            <p:cNvPr id="18" name="椭圆 17"/>
            <p:cNvSpPr/>
            <p:nvPr/>
          </p:nvSpPr>
          <p:spPr>
            <a:xfrm>
              <a:off x="4832274" y="1957667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20"/>
          <p:cNvSpPr txBox="1">
            <a:spLocks noChangeArrowheads="1"/>
          </p:cNvSpPr>
          <p:nvPr/>
        </p:nvSpPr>
        <p:spPr bwMode="auto">
          <a:xfrm>
            <a:off x="7524328" y="149346"/>
            <a:ext cx="147679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结账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075"/>
            <a:ext cx="9191625" cy="401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6300192" y="2636912"/>
            <a:ext cx="608934" cy="8279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434245" y="3539739"/>
            <a:ext cx="770384" cy="24930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8421241" y="5373217"/>
            <a:ext cx="579884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80" y="2051317"/>
            <a:ext cx="7212854" cy="4806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9599" y="1094942"/>
            <a:ext cx="7706817" cy="749882"/>
            <a:chOff x="609599" y="1844824"/>
            <a:chExt cx="7706817" cy="749882"/>
          </a:xfrm>
        </p:grpSpPr>
        <p:cxnSp>
          <p:nvCxnSpPr>
            <p:cNvPr id="30" name="直接连接符 29"/>
            <p:cNvCxnSpPr/>
            <p:nvPr/>
          </p:nvCxnSpPr>
          <p:spPr>
            <a:xfrm flipV="1">
              <a:off x="609599" y="2041271"/>
              <a:ext cx="7706817" cy="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6705448" y="1961065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48355" y="2317707"/>
              <a:ext cx="859949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结账人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127962" y="1961065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136055" y="1946021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525" y="1844824"/>
              <a:ext cx="455755" cy="455755"/>
            </a:xfrm>
            <a:prstGeom prst="rect">
              <a:avLst/>
            </a:prstGeom>
          </p:spPr>
        </p:pic>
        <p:sp>
          <p:nvSpPr>
            <p:cNvPr id="18" name="椭圆 17"/>
            <p:cNvSpPr/>
            <p:nvPr/>
          </p:nvSpPr>
          <p:spPr>
            <a:xfrm>
              <a:off x="4832274" y="1957667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20"/>
          <p:cNvSpPr txBox="1">
            <a:spLocks noChangeArrowheads="1"/>
          </p:cNvSpPr>
          <p:nvPr/>
        </p:nvSpPr>
        <p:spPr bwMode="auto">
          <a:xfrm>
            <a:off x="7164288" y="149346"/>
            <a:ext cx="18368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打印流水表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74593"/>
            <a:ext cx="8267700" cy="4890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5"/>
          <p:cNvSpPr txBox="1">
            <a:spLocks noChangeArrowheads="1"/>
          </p:cNvSpPr>
          <p:nvPr/>
        </p:nvSpPr>
        <p:spPr bwMode="auto">
          <a:xfrm>
            <a:off x="1908175" y="2492375"/>
            <a:ext cx="4686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3600" dirty="0" smtClean="0">
                <a:latin typeface="汉仪大宋简" pitchFamily="49" charset="-122"/>
                <a:ea typeface="汉仪大宋简" pitchFamily="49" charset="-122"/>
              </a:rPr>
              <a:t>概述</a:t>
            </a:r>
            <a:endParaRPr lang="zh-CN" altLang="en-US" sz="3600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26627" name="文本占位符 4"/>
          <p:cNvSpPr txBox="1">
            <a:spLocks noChangeArrowheads="1"/>
          </p:cNvSpPr>
          <p:nvPr/>
        </p:nvSpPr>
        <p:spPr bwMode="auto">
          <a:xfrm>
            <a:off x="42863" y="1482725"/>
            <a:ext cx="138588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ts val="1800"/>
              </a:spcBef>
              <a:buClr>
                <a:srgbClr val="C94D4D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19900" i="1" dirty="0">
                <a:solidFill>
                  <a:srgbClr val="C94D4D"/>
                </a:solidFill>
                <a:ea typeface="微软雅黑" panose="020B0503020204020204" pitchFamily="34" charset="-122"/>
              </a:rPr>
              <a:t>1</a:t>
            </a:r>
            <a:endParaRPr lang="zh-CN" altLang="en-US" sz="19900" i="1" dirty="0">
              <a:solidFill>
                <a:srgbClr val="C94D4D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6628" name="组合 6"/>
          <p:cNvGrpSpPr/>
          <p:nvPr/>
        </p:nvGrpSpPr>
        <p:grpSpPr bwMode="auto">
          <a:xfrm>
            <a:off x="0" y="3195638"/>
            <a:ext cx="9144000" cy="514350"/>
            <a:chOff x="0" y="3195638"/>
            <a:chExt cx="9144000" cy="514796"/>
          </a:xfrm>
        </p:grpSpPr>
        <p:cxnSp>
          <p:nvCxnSpPr>
            <p:cNvPr id="26629" name="直接连接符 3"/>
            <p:cNvCxnSpPr>
              <a:cxnSpLocks noChangeShapeType="1"/>
            </p:cNvCxnSpPr>
            <p:nvPr/>
          </p:nvCxnSpPr>
          <p:spPr bwMode="auto">
            <a:xfrm>
              <a:off x="0" y="3195638"/>
              <a:ext cx="6115050" cy="0"/>
            </a:xfrm>
            <a:prstGeom prst="line">
              <a:avLst/>
            </a:prstGeom>
            <a:noFill/>
            <a:ln w="19050">
              <a:solidFill>
                <a:srgbClr val="C94D4D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0" name="直接连接符 4"/>
            <p:cNvCxnSpPr>
              <a:cxnSpLocks noChangeShapeType="1"/>
            </p:cNvCxnSpPr>
            <p:nvPr/>
          </p:nvCxnSpPr>
          <p:spPr bwMode="auto">
            <a:xfrm>
              <a:off x="3805238" y="3284538"/>
              <a:ext cx="5338762" cy="0"/>
            </a:xfrm>
            <a:prstGeom prst="line">
              <a:avLst/>
            </a:prstGeom>
            <a:noFill/>
            <a:ln w="19050">
              <a:solidFill>
                <a:srgbClr val="C94D4D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文本占位符 6"/>
            <p:cNvSpPr txBox="1">
              <a:spLocks noChangeArrowheads="1"/>
            </p:cNvSpPr>
            <p:nvPr/>
          </p:nvSpPr>
          <p:spPr bwMode="auto">
            <a:xfrm>
              <a:off x="3771900" y="3284615"/>
              <a:ext cx="4616450" cy="425819"/>
            </a:xfrm>
            <a:prstGeom prst="rect">
              <a:avLst/>
            </a:prstGeom>
            <a:noFill/>
            <a:ln w="9525">
              <a:noFill/>
              <a:bevel/>
            </a:ln>
          </p:spPr>
          <p:txBody>
            <a:bodyPr anchor="ctr"/>
            <a:lstStyle/>
            <a:p>
              <a:pPr>
                <a:spcBef>
                  <a:spcPts val="1800"/>
                </a:spcBef>
                <a:buClr>
                  <a:srgbClr val="C94D4D"/>
                </a:buClr>
                <a:buSzPct val="60000"/>
                <a:buFont typeface="Wingdings" panose="05000000000000000000" pitchFamily="2" charset="2"/>
                <a:buNone/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实验材料采购系统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79613" y="4941168"/>
            <a:ext cx="3752850" cy="371475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 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登录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979613" y="4437112"/>
            <a:ext cx="3013075" cy="371475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 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组织结构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979613" y="3933056"/>
            <a:ext cx="3022600" cy="37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 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产品组成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9599" y="1094942"/>
            <a:ext cx="7706817" cy="749882"/>
            <a:chOff x="609599" y="1844824"/>
            <a:chExt cx="7706817" cy="749882"/>
          </a:xfrm>
        </p:grpSpPr>
        <p:cxnSp>
          <p:nvCxnSpPr>
            <p:cNvPr id="30" name="直接连接符 29"/>
            <p:cNvCxnSpPr/>
            <p:nvPr/>
          </p:nvCxnSpPr>
          <p:spPr>
            <a:xfrm flipV="1">
              <a:off x="609599" y="2041271"/>
              <a:ext cx="7706817" cy="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6705448" y="1961065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48355" y="2317707"/>
              <a:ext cx="859949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结账人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127962" y="1961065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136055" y="1946021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525" y="1844824"/>
              <a:ext cx="455755" cy="455755"/>
            </a:xfrm>
            <a:prstGeom prst="rect">
              <a:avLst/>
            </a:prstGeom>
          </p:spPr>
        </p:pic>
        <p:sp>
          <p:nvSpPr>
            <p:cNvPr id="18" name="椭圆 17"/>
            <p:cNvSpPr/>
            <p:nvPr/>
          </p:nvSpPr>
          <p:spPr>
            <a:xfrm>
              <a:off x="4832274" y="1957667"/>
              <a:ext cx="203678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20"/>
          <p:cNvSpPr txBox="1">
            <a:spLocks noChangeArrowheads="1"/>
          </p:cNvSpPr>
          <p:nvPr/>
        </p:nvSpPr>
        <p:spPr bwMode="auto">
          <a:xfrm>
            <a:off x="7236296" y="149346"/>
            <a:ext cx="176482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en-US" sz="2400" b="1" dirty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申购</a:t>
            </a: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明细单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3412"/>
            <a:ext cx="4594952" cy="53304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4125" y="1487838"/>
            <a:ext cx="4733925" cy="539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 flipV="1">
            <a:off x="609599" y="2041271"/>
            <a:ext cx="7706817" cy="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6705448" y="1961065"/>
            <a:ext cx="203678" cy="1905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448355" y="2317707"/>
            <a:ext cx="859949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结账人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27962" y="1961065"/>
            <a:ext cx="203678" cy="1905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136055" y="1946021"/>
            <a:ext cx="203678" cy="1905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5" y="1844824"/>
            <a:ext cx="455755" cy="455755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4832274" y="1957667"/>
            <a:ext cx="203678" cy="1905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5" y="3230644"/>
            <a:ext cx="1643063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10" y="3648157"/>
            <a:ext cx="6429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3710" y="3230644"/>
            <a:ext cx="276016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加号 21"/>
          <p:cNvSpPr/>
          <p:nvPr/>
        </p:nvSpPr>
        <p:spPr>
          <a:xfrm>
            <a:off x="2116460" y="3648157"/>
            <a:ext cx="500063" cy="357187"/>
          </a:xfrm>
          <a:prstGeom prst="mathPlus">
            <a:avLst/>
          </a:prstGeom>
          <a:solidFill>
            <a:srgbClr val="0D64B1"/>
          </a:solidFill>
          <a:ln>
            <a:solidFill>
              <a:srgbClr val="0D6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259085" y="4613126"/>
            <a:ext cx="166125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0"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申</a:t>
            </a:r>
            <a:r>
              <a:rPr kumimoji="0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购</a:t>
            </a:r>
            <a:r>
              <a:rPr kumimoji="0"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单、流水表</a:t>
            </a:r>
            <a:endParaRPr kumimoji="0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3304995" y="4613126"/>
            <a:ext cx="242887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0"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经销商发票</a:t>
            </a:r>
            <a:endParaRPr kumimoji="0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22"/>
          <p:cNvSpPr txBox="1">
            <a:spLocks noChangeArrowheads="1"/>
          </p:cNvSpPr>
          <p:nvPr/>
        </p:nvSpPr>
        <p:spPr bwMode="auto">
          <a:xfrm>
            <a:off x="7118528" y="4575257"/>
            <a:ext cx="134190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0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r>
              <a:rPr kumimoji="0"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处结账</a:t>
            </a:r>
            <a:endParaRPr kumimoji="0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59" y="3516481"/>
            <a:ext cx="600807" cy="600807"/>
          </a:xfrm>
          <a:prstGeom prst="rect">
            <a:avLst/>
          </a:prstGeom>
        </p:spPr>
      </p:pic>
      <p:sp>
        <p:nvSpPr>
          <p:cNvPr id="34" name="下箭头 33"/>
          <p:cNvSpPr/>
          <p:nvPr/>
        </p:nvSpPr>
        <p:spPr>
          <a:xfrm rot="16200000">
            <a:off x="6432826" y="3565406"/>
            <a:ext cx="276289" cy="522686"/>
          </a:xfrm>
          <a:prstGeom prst="downArrow">
            <a:avLst/>
          </a:prstGeom>
          <a:solidFill>
            <a:srgbClr val="0D64B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20"/>
          <p:cNvSpPr txBox="1">
            <a:spLocks noChangeArrowheads="1"/>
          </p:cNvSpPr>
          <p:nvPr/>
        </p:nvSpPr>
        <p:spPr bwMode="auto">
          <a:xfrm>
            <a:off x="7524328" y="149346"/>
            <a:ext cx="147679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财务结账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12"/>
          <p:cNvGrpSpPr/>
          <p:nvPr/>
        </p:nvGrpSpPr>
        <p:grpSpPr bwMode="auto">
          <a:xfrm>
            <a:off x="0" y="3195638"/>
            <a:ext cx="9144000" cy="514350"/>
            <a:chOff x="0" y="3195638"/>
            <a:chExt cx="9144000" cy="514796"/>
          </a:xfrm>
        </p:grpSpPr>
        <p:cxnSp>
          <p:nvCxnSpPr>
            <p:cNvPr id="36872" name="直接连接符 3"/>
            <p:cNvCxnSpPr>
              <a:cxnSpLocks noChangeShapeType="1"/>
            </p:cNvCxnSpPr>
            <p:nvPr/>
          </p:nvCxnSpPr>
          <p:spPr bwMode="auto">
            <a:xfrm>
              <a:off x="0" y="3195638"/>
              <a:ext cx="6115050" cy="0"/>
            </a:xfrm>
            <a:prstGeom prst="line">
              <a:avLst/>
            </a:prstGeom>
            <a:noFill/>
            <a:ln w="19050">
              <a:solidFill>
                <a:srgbClr val="C94D4D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3" name="直接连接符 4"/>
            <p:cNvCxnSpPr>
              <a:cxnSpLocks noChangeShapeType="1"/>
            </p:cNvCxnSpPr>
            <p:nvPr/>
          </p:nvCxnSpPr>
          <p:spPr bwMode="auto">
            <a:xfrm>
              <a:off x="3805238" y="3284538"/>
              <a:ext cx="5338762" cy="0"/>
            </a:xfrm>
            <a:prstGeom prst="line">
              <a:avLst/>
            </a:prstGeom>
            <a:noFill/>
            <a:ln w="19050">
              <a:solidFill>
                <a:srgbClr val="C94D4D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文本占位符 6"/>
            <p:cNvSpPr txBox="1">
              <a:spLocks noChangeArrowheads="1"/>
            </p:cNvSpPr>
            <p:nvPr/>
          </p:nvSpPr>
          <p:spPr bwMode="auto">
            <a:xfrm>
              <a:off x="3771900" y="3284615"/>
              <a:ext cx="4616450" cy="425819"/>
            </a:xfrm>
            <a:prstGeom prst="rect">
              <a:avLst/>
            </a:prstGeom>
            <a:noFill/>
            <a:ln w="9525">
              <a:noFill/>
              <a:bevel/>
            </a:ln>
          </p:spPr>
          <p:txBody>
            <a:bodyPr anchor="ctr"/>
            <a:lstStyle/>
            <a:p>
              <a:pPr>
                <a:spcBef>
                  <a:spcPts val="1800"/>
                </a:spcBef>
                <a:buClr>
                  <a:srgbClr val="C94D4D"/>
                </a:buClr>
                <a:buSzPct val="60000"/>
                <a:buFont typeface="Wingdings" panose="05000000000000000000" pitchFamily="2" charset="2"/>
                <a:buNone/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实验材料采购系统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6867" name="文本占位符 4"/>
          <p:cNvSpPr txBox="1">
            <a:spLocks noChangeArrowheads="1"/>
          </p:cNvSpPr>
          <p:nvPr/>
        </p:nvSpPr>
        <p:spPr bwMode="auto">
          <a:xfrm>
            <a:off x="42863" y="1482725"/>
            <a:ext cx="138588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ts val="1800"/>
              </a:spcBef>
              <a:buClr>
                <a:srgbClr val="C94D4D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19900" i="1" dirty="0">
                <a:solidFill>
                  <a:srgbClr val="C94D4D"/>
                </a:solidFill>
                <a:ea typeface="微软雅黑" panose="020B0503020204020204" pitchFamily="34" charset="-122"/>
              </a:rPr>
              <a:t>5</a:t>
            </a:r>
            <a:endParaRPr lang="zh-CN" altLang="en-US" sz="19900" i="1" dirty="0">
              <a:solidFill>
                <a:srgbClr val="C94D4D"/>
              </a:solidFill>
              <a:ea typeface="微软雅黑" panose="020B0503020204020204" pitchFamily="34" charset="-122"/>
            </a:endParaRPr>
          </a:p>
        </p:txBody>
      </p:sp>
      <p:sp>
        <p:nvSpPr>
          <p:cNvPr id="36868" name="标题 5"/>
          <p:cNvSpPr txBox="1">
            <a:spLocks noChangeArrowheads="1"/>
          </p:cNvSpPr>
          <p:nvPr/>
        </p:nvSpPr>
        <p:spPr bwMode="auto">
          <a:xfrm>
            <a:off x="1908175" y="2492375"/>
            <a:ext cx="4686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3600" dirty="0" smtClean="0">
                <a:latin typeface="汉仪大宋简" pitchFamily="49" charset="-122"/>
                <a:ea typeface="汉仪大宋简" pitchFamily="49" charset="-122"/>
              </a:rPr>
              <a:t>废弃物申报</a:t>
            </a:r>
            <a:endParaRPr lang="zh-CN" altLang="en-US" sz="3600" dirty="0">
              <a:latin typeface="汉仪大宋简" pitchFamily="49" charset="-122"/>
              <a:ea typeface="汉仪大宋简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16430"/>
            <a:ext cx="9154795" cy="2663825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73703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0"/>
          <p:cNvSpPr txBox="1">
            <a:spLocks noChangeArrowheads="1"/>
          </p:cNvSpPr>
          <p:nvPr/>
        </p:nvSpPr>
        <p:spPr bwMode="auto">
          <a:xfrm>
            <a:off x="7164288" y="149346"/>
            <a:ext cx="18368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废弃物申报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40" y="2708910"/>
            <a:ext cx="5380990" cy="208597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 bwMode="auto">
          <a:xfrm>
            <a:off x="8027670" y="3500755"/>
            <a:ext cx="773430" cy="3022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bldLvl="0" animBg="1"/>
      <p:bldP spid="21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189" y="4670184"/>
            <a:ext cx="810006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dirty="0" smtClean="0">
                <a:solidFill>
                  <a:srgbClr val="0267BF"/>
                </a:solidFill>
              </a:rPr>
              <a:t>访问网址：</a:t>
            </a:r>
            <a:r>
              <a:rPr lang="en-US" altLang="zh-CN" sz="4000" b="1" dirty="0" smtClean="0">
                <a:solidFill>
                  <a:srgbClr val="0267BF"/>
                </a:solidFill>
              </a:rPr>
              <a:t>http://202.195.209.101/</a:t>
            </a:r>
            <a:endParaRPr lang="en-US" altLang="zh-CN" sz="4000" b="1" dirty="0" smtClean="0">
              <a:solidFill>
                <a:srgbClr val="0267B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9189" y="5395863"/>
            <a:ext cx="6039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0267BF"/>
                </a:solidFill>
              </a:rPr>
              <a:t>服务电话：</a:t>
            </a:r>
            <a:r>
              <a:rPr lang="en-US" altLang="zh-CN" sz="4000" b="1" dirty="0">
                <a:solidFill>
                  <a:srgbClr val="0267BF"/>
                </a:solidFill>
              </a:rPr>
              <a:t>4006-863-973</a:t>
            </a:r>
            <a:endParaRPr lang="en-US" altLang="zh-CN" sz="4000" b="1" dirty="0">
              <a:solidFill>
                <a:srgbClr val="0267B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6620" y="6093296"/>
            <a:ext cx="4836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0267BF"/>
                </a:solidFill>
              </a:rPr>
              <a:t>QQ</a:t>
            </a:r>
            <a:r>
              <a:rPr lang="zh-CN" altLang="en-US" sz="4000" b="1" dirty="0">
                <a:solidFill>
                  <a:srgbClr val="0267BF"/>
                </a:solidFill>
              </a:rPr>
              <a:t>：</a:t>
            </a:r>
            <a:r>
              <a:rPr lang="en-US" altLang="zh-CN" sz="4000" b="1" dirty="0">
                <a:solidFill>
                  <a:srgbClr val="0267BF"/>
                </a:solidFill>
              </a:rPr>
              <a:t>4006-863-973 </a:t>
            </a:r>
            <a:endParaRPr lang="en-US" altLang="zh-CN" sz="4000" b="1" dirty="0">
              <a:solidFill>
                <a:srgbClr val="0267B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2960" y="1988840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rgbClr val="0D64B1"/>
                </a:solidFill>
              </a:rPr>
              <a:t>谢谢</a:t>
            </a:r>
            <a:endParaRPr lang="zh-CN" altLang="en-US" sz="8800" b="1" dirty="0">
              <a:solidFill>
                <a:srgbClr val="0D64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066800" y="1788235"/>
            <a:ext cx="3219263" cy="1960196"/>
          </a:xfrm>
          <a:custGeom>
            <a:avLst/>
            <a:gdLst>
              <a:gd name="connsiteX0" fmla="*/ 0 w 1511300"/>
              <a:gd name="connsiteY0" fmla="*/ 0 h 2668122"/>
              <a:gd name="connsiteX1" fmla="*/ 1259412 w 1511300"/>
              <a:gd name="connsiteY1" fmla="*/ 0 h 2668122"/>
              <a:gd name="connsiteX2" fmla="*/ 1511300 w 1511300"/>
              <a:gd name="connsiteY2" fmla="*/ 251888 h 2668122"/>
              <a:gd name="connsiteX3" fmla="*/ 1511300 w 1511300"/>
              <a:gd name="connsiteY3" fmla="*/ 2668122 h 2668122"/>
              <a:gd name="connsiteX4" fmla="*/ 0 w 1511300"/>
              <a:gd name="connsiteY4" fmla="*/ 2668122 h 2668122"/>
              <a:gd name="connsiteX5" fmla="*/ 0 w 1511300"/>
              <a:gd name="connsiteY5" fmla="*/ 0 h 26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300" h="2668122">
                <a:moveTo>
                  <a:pt x="0" y="2668121"/>
                </a:moveTo>
                <a:lnTo>
                  <a:pt x="0" y="444696"/>
                </a:lnTo>
                <a:cubicBezTo>
                  <a:pt x="0" y="199097"/>
                  <a:pt x="63878" y="1"/>
                  <a:pt x="142677" y="1"/>
                </a:cubicBezTo>
                <a:lnTo>
                  <a:pt x="1511300" y="1"/>
                </a:lnTo>
                <a:lnTo>
                  <a:pt x="1511300" y="2668121"/>
                </a:lnTo>
                <a:lnTo>
                  <a:pt x="0" y="2668121"/>
                </a:lnTo>
                <a:close/>
              </a:path>
            </a:pathLst>
          </a:custGeom>
          <a:solidFill>
            <a:srgbClr val="00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170687" rIns="170688" bIns="54851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采购助手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4376230" y="1788235"/>
            <a:ext cx="3219261" cy="1960196"/>
          </a:xfrm>
          <a:custGeom>
            <a:avLst/>
            <a:gdLst>
              <a:gd name="connsiteX0" fmla="*/ 0 w 2668122"/>
              <a:gd name="connsiteY0" fmla="*/ 0 h 1511300"/>
              <a:gd name="connsiteX1" fmla="*/ 2416234 w 2668122"/>
              <a:gd name="connsiteY1" fmla="*/ 0 h 1511300"/>
              <a:gd name="connsiteX2" fmla="*/ 2668122 w 2668122"/>
              <a:gd name="connsiteY2" fmla="*/ 251888 h 1511300"/>
              <a:gd name="connsiteX3" fmla="*/ 2668122 w 2668122"/>
              <a:gd name="connsiteY3" fmla="*/ 1511300 h 1511300"/>
              <a:gd name="connsiteX4" fmla="*/ 0 w 2668122"/>
              <a:gd name="connsiteY4" fmla="*/ 1511300 h 1511300"/>
              <a:gd name="connsiteX5" fmla="*/ 0 w 2668122"/>
              <a:gd name="connsiteY5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122" h="1511300">
                <a:moveTo>
                  <a:pt x="0" y="0"/>
                </a:moveTo>
                <a:lnTo>
                  <a:pt x="2416234" y="0"/>
                </a:lnTo>
                <a:cubicBezTo>
                  <a:pt x="2555348" y="0"/>
                  <a:pt x="2668122" y="112774"/>
                  <a:pt x="2668122" y="251888"/>
                </a:cubicBezTo>
                <a:lnTo>
                  <a:pt x="2668122" y="1511300"/>
                </a:lnTo>
                <a:lnTo>
                  <a:pt x="0" y="1511300"/>
                </a:lnTo>
                <a:lnTo>
                  <a:pt x="0" y="0"/>
                </a:lnTo>
                <a:close/>
              </a:path>
            </a:pathLst>
          </a:custGeom>
          <a:solidFill>
            <a:srgbClr val="0D64B1"/>
          </a:solidFill>
          <a:ln>
            <a:solidFill>
              <a:srgbClr val="0061B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170688" rIns="170688" bIns="54851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实验室管理</a:t>
            </a:r>
            <a:endPara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1066800" y="3865193"/>
            <a:ext cx="3219263" cy="1960197"/>
          </a:xfrm>
          <a:custGeom>
            <a:avLst/>
            <a:gdLst>
              <a:gd name="connsiteX0" fmla="*/ 0 w 2668122"/>
              <a:gd name="connsiteY0" fmla="*/ 0 h 1511300"/>
              <a:gd name="connsiteX1" fmla="*/ 2416234 w 2668122"/>
              <a:gd name="connsiteY1" fmla="*/ 0 h 1511300"/>
              <a:gd name="connsiteX2" fmla="*/ 2668122 w 2668122"/>
              <a:gd name="connsiteY2" fmla="*/ 251888 h 1511300"/>
              <a:gd name="connsiteX3" fmla="*/ 2668122 w 2668122"/>
              <a:gd name="connsiteY3" fmla="*/ 1511300 h 1511300"/>
              <a:gd name="connsiteX4" fmla="*/ 0 w 2668122"/>
              <a:gd name="connsiteY4" fmla="*/ 1511300 h 1511300"/>
              <a:gd name="connsiteX5" fmla="*/ 0 w 2668122"/>
              <a:gd name="connsiteY5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122" h="1511300">
                <a:moveTo>
                  <a:pt x="2668122" y="1511300"/>
                </a:moveTo>
                <a:lnTo>
                  <a:pt x="251888" y="1511300"/>
                </a:lnTo>
                <a:cubicBezTo>
                  <a:pt x="112774" y="1511300"/>
                  <a:pt x="0" y="1398526"/>
                  <a:pt x="0" y="1259412"/>
                </a:cubicBezTo>
                <a:lnTo>
                  <a:pt x="0" y="0"/>
                </a:lnTo>
                <a:lnTo>
                  <a:pt x="2668122" y="0"/>
                </a:lnTo>
                <a:lnTo>
                  <a:pt x="2668122" y="1511300"/>
                </a:lnTo>
                <a:close/>
              </a:path>
            </a:pathLst>
          </a:custGeom>
          <a:solidFill>
            <a:srgbClr val="2DA7A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7" tIns="548514" rIns="170689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经销商管理</a:t>
            </a:r>
            <a:endPara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376231" y="3865193"/>
            <a:ext cx="3219261" cy="1960196"/>
          </a:xfrm>
          <a:custGeom>
            <a:avLst/>
            <a:gdLst>
              <a:gd name="connsiteX0" fmla="*/ 0 w 1511300"/>
              <a:gd name="connsiteY0" fmla="*/ 0 h 2668122"/>
              <a:gd name="connsiteX1" fmla="*/ 1259412 w 1511300"/>
              <a:gd name="connsiteY1" fmla="*/ 0 h 2668122"/>
              <a:gd name="connsiteX2" fmla="*/ 1511300 w 1511300"/>
              <a:gd name="connsiteY2" fmla="*/ 251888 h 2668122"/>
              <a:gd name="connsiteX3" fmla="*/ 1511300 w 1511300"/>
              <a:gd name="connsiteY3" fmla="*/ 2668122 h 2668122"/>
              <a:gd name="connsiteX4" fmla="*/ 0 w 1511300"/>
              <a:gd name="connsiteY4" fmla="*/ 2668122 h 2668122"/>
              <a:gd name="connsiteX5" fmla="*/ 0 w 1511300"/>
              <a:gd name="connsiteY5" fmla="*/ 0 h 26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300" h="2668122">
                <a:moveTo>
                  <a:pt x="1511300" y="1"/>
                </a:moveTo>
                <a:lnTo>
                  <a:pt x="1511300" y="2223426"/>
                </a:lnTo>
                <a:cubicBezTo>
                  <a:pt x="1511300" y="2469025"/>
                  <a:pt x="1447422" y="2668121"/>
                  <a:pt x="1368623" y="2668121"/>
                </a:cubicBezTo>
                <a:lnTo>
                  <a:pt x="0" y="2668121"/>
                </a:lnTo>
                <a:lnTo>
                  <a:pt x="0" y="1"/>
                </a:lnTo>
                <a:lnTo>
                  <a:pt x="1511300" y="1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548513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学校审批系统</a:t>
            </a:r>
            <a:endPara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3109430" y="3057581"/>
            <a:ext cx="2576540" cy="1615231"/>
          </a:xfrm>
          <a:custGeom>
            <a:avLst/>
            <a:gdLst>
              <a:gd name="connsiteX0" fmla="*/ 0 w 1600873"/>
              <a:gd name="connsiteY0" fmla="*/ 125944 h 755650"/>
              <a:gd name="connsiteX1" fmla="*/ 125944 w 1600873"/>
              <a:gd name="connsiteY1" fmla="*/ 0 h 755650"/>
              <a:gd name="connsiteX2" fmla="*/ 1474929 w 1600873"/>
              <a:gd name="connsiteY2" fmla="*/ 0 h 755650"/>
              <a:gd name="connsiteX3" fmla="*/ 1600873 w 1600873"/>
              <a:gd name="connsiteY3" fmla="*/ 125944 h 755650"/>
              <a:gd name="connsiteX4" fmla="*/ 1600873 w 1600873"/>
              <a:gd name="connsiteY4" fmla="*/ 629706 h 755650"/>
              <a:gd name="connsiteX5" fmla="*/ 1474929 w 1600873"/>
              <a:gd name="connsiteY5" fmla="*/ 755650 h 755650"/>
              <a:gd name="connsiteX6" fmla="*/ 125944 w 1600873"/>
              <a:gd name="connsiteY6" fmla="*/ 755650 h 755650"/>
              <a:gd name="connsiteX7" fmla="*/ 0 w 1600873"/>
              <a:gd name="connsiteY7" fmla="*/ 629706 h 755650"/>
              <a:gd name="connsiteX8" fmla="*/ 0 w 1600873"/>
              <a:gd name="connsiteY8" fmla="*/ 125944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0873" h="755650">
                <a:moveTo>
                  <a:pt x="0" y="125944"/>
                </a:moveTo>
                <a:cubicBezTo>
                  <a:pt x="0" y="56387"/>
                  <a:pt x="56387" y="0"/>
                  <a:pt x="125944" y="0"/>
                </a:cubicBezTo>
                <a:lnTo>
                  <a:pt x="1474929" y="0"/>
                </a:lnTo>
                <a:cubicBezTo>
                  <a:pt x="1544486" y="0"/>
                  <a:pt x="1600873" y="56387"/>
                  <a:pt x="1600873" y="125944"/>
                </a:cubicBezTo>
                <a:lnTo>
                  <a:pt x="1600873" y="629706"/>
                </a:lnTo>
                <a:cubicBezTo>
                  <a:pt x="1600873" y="699263"/>
                  <a:pt x="1544486" y="755650"/>
                  <a:pt x="1474929" y="755650"/>
                </a:cubicBezTo>
                <a:lnTo>
                  <a:pt x="125944" y="755650"/>
                </a:lnTo>
                <a:cubicBezTo>
                  <a:pt x="56387" y="755650"/>
                  <a:pt x="0" y="699263"/>
                  <a:pt x="0" y="629706"/>
                </a:cubicBezTo>
                <a:lnTo>
                  <a:pt x="0" y="125944"/>
                </a:lnTo>
                <a:close/>
              </a:path>
            </a:pathLst>
          </a:custGeom>
          <a:solidFill>
            <a:schemeClr val="accent2"/>
          </a:solidFill>
          <a:ln w="1016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328" tIns="128328" rIns="128328" bIns="128328" numCol="1" spcCol="1270" anchor="ctr" anchorCtr="0">
            <a:no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采购审批系统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99909" y="2900045"/>
            <a:ext cx="995828" cy="776378"/>
            <a:chOff x="2844726" y="2422771"/>
            <a:chExt cx="4462659" cy="374326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98733" y="2636912"/>
              <a:ext cx="3993547" cy="2398265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726" y="2422771"/>
              <a:ext cx="4462659" cy="3743268"/>
            </a:xfrm>
            <a:prstGeom prst="rect">
              <a:avLst/>
            </a:prstGeom>
          </p:spPr>
        </p:pic>
      </p:grpSp>
      <p:sp>
        <p:nvSpPr>
          <p:cNvPr id="27" name="文本框 20"/>
          <p:cNvSpPr txBox="1">
            <a:spLocks noChangeArrowheads="1"/>
          </p:cNvSpPr>
          <p:nvPr/>
        </p:nvSpPr>
        <p:spPr bwMode="auto">
          <a:xfrm>
            <a:off x="5148064" y="149346"/>
            <a:ext cx="38530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产品组成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云形标注 27"/>
          <p:cNvSpPr/>
          <p:nvPr/>
        </p:nvSpPr>
        <p:spPr>
          <a:xfrm>
            <a:off x="38948" y="291832"/>
            <a:ext cx="2072905" cy="1588380"/>
          </a:xfrm>
          <a:prstGeom prst="cloudCallout">
            <a:avLst>
              <a:gd name="adj1" fmla="val 39458"/>
              <a:gd name="adj2" fmla="val 78434"/>
            </a:avLst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产品目录检索，在线下单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一键购买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云形标注 28"/>
          <p:cNvSpPr/>
          <p:nvPr/>
        </p:nvSpPr>
        <p:spPr>
          <a:xfrm>
            <a:off x="7014130" y="524977"/>
            <a:ext cx="2072905" cy="1588380"/>
          </a:xfrm>
          <a:prstGeom prst="cloudCallout">
            <a:avLst>
              <a:gd name="adj1" fmla="val -56673"/>
              <a:gd name="adj2" fmla="val 54538"/>
            </a:avLst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采购审批及实验室日常工作管理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云形标注 41"/>
          <p:cNvSpPr/>
          <p:nvPr/>
        </p:nvSpPr>
        <p:spPr>
          <a:xfrm>
            <a:off x="7072084" y="5269620"/>
            <a:ext cx="2072905" cy="1588380"/>
          </a:xfrm>
          <a:prstGeom prst="cloudCallout">
            <a:avLst>
              <a:gd name="adj1" fmla="val -57031"/>
              <a:gd name="adj2" fmla="val -52227"/>
            </a:avLst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学校订单审核及统计分析功能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云形标注 42"/>
          <p:cNvSpPr/>
          <p:nvPr/>
        </p:nvSpPr>
        <p:spPr>
          <a:xfrm>
            <a:off x="-9052" y="5269620"/>
            <a:ext cx="2072905" cy="1588380"/>
          </a:xfrm>
          <a:prstGeom prst="cloudCallout">
            <a:avLst>
              <a:gd name="adj1" fmla="val 62820"/>
              <a:gd name="adj2" fmla="val -51141"/>
            </a:avLst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经销商上传产品、定价并订单处理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74170" y="2900045"/>
            <a:ext cx="987764" cy="848386"/>
            <a:chOff x="3171345" y="264004"/>
            <a:chExt cx="3690540" cy="3051844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345" y="264004"/>
              <a:ext cx="3690540" cy="3051844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682" y="439509"/>
              <a:ext cx="3282839" cy="1931576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574170" y="3893044"/>
            <a:ext cx="978391" cy="849002"/>
            <a:chOff x="1909179" y="559317"/>
            <a:chExt cx="5848916" cy="4682873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179" y="559317"/>
              <a:ext cx="5848916" cy="468287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4690" y="795904"/>
              <a:ext cx="5316367" cy="304185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199908" y="3899181"/>
            <a:ext cx="995829" cy="842866"/>
            <a:chOff x="2778105" y="47542"/>
            <a:chExt cx="3943295" cy="2762159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105" y="47542"/>
              <a:ext cx="3943295" cy="276215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5973" y="207806"/>
              <a:ext cx="3560243" cy="181716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上下箭头 67"/>
          <p:cNvSpPr/>
          <p:nvPr/>
        </p:nvSpPr>
        <p:spPr>
          <a:xfrm rot="16503038">
            <a:off x="1663114" y="3207877"/>
            <a:ext cx="253644" cy="743336"/>
          </a:xfrm>
          <a:prstGeom prst="upDownArrow">
            <a:avLst>
              <a:gd name="adj1" fmla="val 59942"/>
              <a:gd name="adj2" fmla="val 50000"/>
            </a:avLst>
          </a:prstGeom>
          <a:solidFill>
            <a:srgbClr val="0D64B1"/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上下箭头 69"/>
          <p:cNvSpPr/>
          <p:nvPr/>
        </p:nvSpPr>
        <p:spPr>
          <a:xfrm rot="4249004">
            <a:off x="4516726" y="2846757"/>
            <a:ext cx="401319" cy="734854"/>
          </a:xfrm>
          <a:prstGeom prst="upDownArrow">
            <a:avLst>
              <a:gd name="adj1" fmla="val 59942"/>
              <a:gd name="adj2" fmla="val 50000"/>
            </a:avLst>
          </a:prstGeom>
          <a:solidFill>
            <a:srgbClr val="0D64B1"/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上下箭头 86"/>
          <p:cNvSpPr/>
          <p:nvPr/>
        </p:nvSpPr>
        <p:spPr>
          <a:xfrm rot="15879459">
            <a:off x="2969019" y="3963510"/>
            <a:ext cx="302251" cy="798483"/>
          </a:xfrm>
          <a:prstGeom prst="upDownArrow">
            <a:avLst>
              <a:gd name="adj1" fmla="val 59942"/>
              <a:gd name="adj2" fmla="val 50000"/>
            </a:avLst>
          </a:prstGeom>
          <a:solidFill>
            <a:srgbClr val="0D64B1"/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9512" y="1795696"/>
            <a:ext cx="674458" cy="1007153"/>
            <a:chOff x="251520" y="3083264"/>
            <a:chExt cx="674458" cy="1007153"/>
          </a:xfrm>
        </p:grpSpPr>
        <p:sp>
          <p:nvSpPr>
            <p:cNvPr id="92" name="文本框 91"/>
            <p:cNvSpPr txBox="1"/>
            <p:nvPr/>
          </p:nvSpPr>
          <p:spPr>
            <a:xfrm>
              <a:off x="251520" y="3813418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经销商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3" name="Picture 40" descr="http://icons.iconarchive.com/icons/aha-soft/free-large-boss/96/Caucasian-Boss-icon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083264"/>
              <a:ext cx="674458" cy="674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组合 97"/>
          <p:cNvGrpSpPr>
            <a:grpSpLocks noChangeAspect="1"/>
          </p:cNvGrpSpPr>
          <p:nvPr/>
        </p:nvGrpSpPr>
        <p:grpSpPr>
          <a:xfrm>
            <a:off x="5858035" y="318205"/>
            <a:ext cx="685990" cy="753447"/>
            <a:chOff x="6686349" y="2264581"/>
            <a:chExt cx="781782" cy="1103275"/>
          </a:xfrm>
        </p:grpSpPr>
        <p:sp>
          <p:nvSpPr>
            <p:cNvPr id="100" name="文本框 99"/>
            <p:cNvSpPr txBox="1"/>
            <p:nvPr/>
          </p:nvSpPr>
          <p:spPr>
            <a:xfrm>
              <a:off x="6735879" y="3007314"/>
              <a:ext cx="502748" cy="360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成员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1" name="Picture 46" descr="http://icons.iconarchive.com/icons/icons-land/vista-people/96/Age-Child-Female-Light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86349" y="2264581"/>
              <a:ext cx="781782" cy="7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文本框 20"/>
          <p:cNvSpPr txBox="1">
            <a:spLocks noChangeArrowheads="1"/>
          </p:cNvSpPr>
          <p:nvPr/>
        </p:nvSpPr>
        <p:spPr bwMode="auto">
          <a:xfrm>
            <a:off x="5148064" y="149346"/>
            <a:ext cx="38530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21549" y="384614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经销商管理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85645" y="5997823"/>
            <a:ext cx="954107" cy="887561"/>
            <a:chOff x="1385645" y="5997823"/>
            <a:chExt cx="954107" cy="887561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068" y="5997823"/>
              <a:ext cx="665786" cy="575289"/>
            </a:xfrm>
            <a:prstGeom prst="rect">
              <a:avLst/>
            </a:prstGeom>
          </p:spPr>
        </p:pic>
        <p:sp>
          <p:nvSpPr>
            <p:cNvPr id="54" name="文本框 53"/>
            <p:cNvSpPr txBox="1"/>
            <p:nvPr/>
          </p:nvSpPr>
          <p:spPr>
            <a:xfrm>
              <a:off x="1385645" y="6608385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学院审核人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851920" y="5988040"/>
            <a:ext cx="954107" cy="886311"/>
            <a:chOff x="1336743" y="5997823"/>
            <a:chExt cx="954107" cy="886311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068" y="5997823"/>
              <a:ext cx="665786" cy="575289"/>
            </a:xfrm>
            <a:prstGeom prst="rect">
              <a:avLst/>
            </a:prstGeom>
          </p:spPr>
        </p:pic>
        <p:sp>
          <p:nvSpPr>
            <p:cNvPr id="63" name="文本框 62"/>
            <p:cNvSpPr txBox="1"/>
            <p:nvPr/>
          </p:nvSpPr>
          <p:spPr>
            <a:xfrm>
              <a:off x="1336743" y="6607135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学校审核人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2596710" y="527018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学校审批系统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6" name="Group 129"/>
          <p:cNvGrpSpPr/>
          <p:nvPr/>
        </p:nvGrpSpPr>
        <p:grpSpPr bwMode="auto">
          <a:xfrm>
            <a:off x="2448197" y="2498010"/>
            <a:ext cx="1797443" cy="1432625"/>
            <a:chOff x="803" y="1519"/>
            <a:chExt cx="937" cy="692"/>
          </a:xfrm>
        </p:grpSpPr>
        <p:sp>
          <p:nvSpPr>
            <p:cNvPr id="88" name="AutoShape 130"/>
            <p:cNvSpPr>
              <a:spLocks noChangeArrowheads="1"/>
            </p:cNvSpPr>
            <p:nvPr/>
          </p:nvSpPr>
          <p:spPr bwMode="gray">
            <a:xfrm>
              <a:off x="803" y="1519"/>
              <a:ext cx="937" cy="692"/>
            </a:xfrm>
            <a:custGeom>
              <a:avLst/>
              <a:gdLst>
                <a:gd name="G0" fmla="+- 634 0 0"/>
                <a:gd name="G1" fmla="+- 0 0 0"/>
                <a:gd name="G2" fmla="+- 0 0 0"/>
                <a:gd name="T0" fmla="*/ 0 256 1"/>
                <a:gd name="T1" fmla="*/ 180 256 1"/>
                <a:gd name="G3" fmla="+- 0 T0 T1"/>
                <a:gd name="T2" fmla="*/ 0 256 1"/>
                <a:gd name="T3" fmla="*/ 90 256 1"/>
                <a:gd name="G4" fmla="+- 0 T2 T3"/>
                <a:gd name="G5" fmla="*/ G4 2 1"/>
                <a:gd name="T4" fmla="*/ 90 256 1"/>
                <a:gd name="T5" fmla="*/ 0 256 1"/>
                <a:gd name="G6" fmla="+- 0 T4 T5"/>
                <a:gd name="G7" fmla="*/ G6 2 1"/>
                <a:gd name="G8" fmla="abs 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34"/>
                <a:gd name="G18" fmla="*/ 634 1 2"/>
                <a:gd name="G19" fmla="+- G18 5400 0"/>
                <a:gd name="G20" fmla="cos G19 0"/>
                <a:gd name="G21" fmla="sin G19 0"/>
                <a:gd name="G22" fmla="+- G20 10800 0"/>
                <a:gd name="G23" fmla="+- G21 10800 0"/>
                <a:gd name="G24" fmla="+- 10800 0 G20"/>
                <a:gd name="G25" fmla="+- 634 10800 0"/>
                <a:gd name="G26" fmla="?: G9 G17 G25"/>
                <a:gd name="G27" fmla="?: G9 0 21600"/>
                <a:gd name="G28" fmla="cos 10800 0"/>
                <a:gd name="G29" fmla="sin 10800 0"/>
                <a:gd name="G30" fmla="sin 634 0"/>
                <a:gd name="G31" fmla="+- G28 10800 0"/>
                <a:gd name="G32" fmla="+- G29 10800 0"/>
                <a:gd name="G33" fmla="+- G30 10800 0"/>
                <a:gd name="G34" fmla="?: G4 0 G31"/>
                <a:gd name="G35" fmla="?: 0 G34 0"/>
                <a:gd name="G36" fmla="?: G6 G35 G31"/>
                <a:gd name="G37" fmla="+- 21600 0 G36"/>
                <a:gd name="G38" fmla="?: G4 0 G33"/>
                <a:gd name="G39" fmla="?: 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517 w 21600"/>
                <a:gd name="T15" fmla="*/ 10800 h 21600"/>
                <a:gd name="T16" fmla="*/ 10800 w 21600"/>
                <a:gd name="T17" fmla="*/ 11434 h 21600"/>
                <a:gd name="T18" fmla="*/ 508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434" y="10800"/>
                  </a:moveTo>
                  <a:cubicBezTo>
                    <a:pt x="11434" y="11150"/>
                    <a:pt x="11150" y="11434"/>
                    <a:pt x="10800" y="11434"/>
                  </a:cubicBezTo>
                  <a:cubicBezTo>
                    <a:pt x="10449" y="11434"/>
                    <a:pt x="10166" y="11150"/>
                    <a:pt x="1016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solidFill>
              <a:srgbClr val="0D64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Oval 131"/>
            <p:cNvSpPr>
              <a:spLocks noChangeArrowheads="1"/>
            </p:cNvSpPr>
            <p:nvPr/>
          </p:nvSpPr>
          <p:spPr bwMode="gray">
            <a:xfrm>
              <a:off x="803" y="1798"/>
              <a:ext cx="937" cy="145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tint val="5372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2927456" y="335883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894782" y="2725792"/>
            <a:ext cx="811342" cy="613781"/>
            <a:chOff x="996950" y="3500438"/>
            <a:chExt cx="2206625" cy="1571625"/>
          </a:xfrm>
        </p:grpSpPr>
        <p:sp>
          <p:nvSpPr>
            <p:cNvPr id="94" name="AutoShape 136"/>
            <p:cNvSpPr>
              <a:spLocks noChangeArrowheads="1"/>
            </p:cNvSpPr>
            <p:nvPr/>
          </p:nvSpPr>
          <p:spPr bwMode="gray">
            <a:xfrm flipH="1">
              <a:off x="2374900" y="4140200"/>
              <a:ext cx="828675" cy="596900"/>
            </a:xfrm>
            <a:prstGeom prst="curvedRightArrow">
              <a:avLst>
                <a:gd name="adj1" fmla="val 19583"/>
                <a:gd name="adj2" fmla="val 44676"/>
                <a:gd name="adj3" fmla="val 39194"/>
              </a:avLst>
            </a:prstGeom>
            <a:gradFill rotWithShape="1">
              <a:gsLst>
                <a:gs pos="0">
                  <a:srgbClr val="FF6600">
                    <a:gamma/>
                    <a:tint val="42353"/>
                    <a:invGamma/>
                  </a:srgbClr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5" name="Group 160"/>
            <p:cNvGrpSpPr/>
            <p:nvPr/>
          </p:nvGrpSpPr>
          <p:grpSpPr bwMode="auto">
            <a:xfrm rot="291726">
              <a:off x="1493838" y="3500438"/>
              <a:ext cx="1270000" cy="1571625"/>
              <a:chOff x="1971" y="2318"/>
              <a:chExt cx="482" cy="596"/>
            </a:xfrm>
          </p:grpSpPr>
          <p:sp>
            <p:nvSpPr>
              <p:cNvPr id="96" name="Oval 161"/>
              <p:cNvSpPr>
                <a:spLocks noChangeArrowheads="1"/>
              </p:cNvSpPr>
              <p:nvPr/>
            </p:nvSpPr>
            <p:spPr bwMode="gray">
              <a:xfrm>
                <a:off x="2149" y="2318"/>
                <a:ext cx="126" cy="123"/>
              </a:xfrm>
              <a:prstGeom prst="ellipse">
                <a:avLst/>
              </a:prstGeom>
              <a:solidFill>
                <a:srgbClr val="FEE3AC"/>
              </a:solidFill>
              <a:ln w="19050">
                <a:round/>
              </a:ln>
              <a:effectLst/>
              <a:scene3d>
                <a:camera prst="legacyPerspectiveFront">
                  <a:rot lat="20099999" lon="1500000" rev="0"/>
                </a:camera>
                <a:lightRig rig="legacyFlat2" dir="t"/>
              </a:scene3d>
              <a:sp3d extrusionH="87300" prstMaterial="legacyMetal">
                <a:bevelT w="13500" h="13500" prst="angle"/>
                <a:bevelB w="13500" h="13500" prst="angle"/>
                <a:extrusionClr>
                  <a:srgbClr val="FFB219"/>
                </a:extrusionClr>
                <a:contourClr>
                  <a:srgbClr val="FEE3AC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62"/>
              <p:cNvSpPr/>
              <p:nvPr/>
            </p:nvSpPr>
            <p:spPr bwMode="gray">
              <a:xfrm>
                <a:off x="1971" y="2336"/>
                <a:ext cx="482" cy="578"/>
              </a:xfrm>
              <a:custGeom>
                <a:avLst/>
                <a:gdLst>
                  <a:gd name="T0" fmla="*/ 1376 w 3312"/>
                  <a:gd name="T1" fmla="*/ 696 h 3962"/>
                  <a:gd name="T2" fmla="*/ 1639 w 3312"/>
                  <a:gd name="T3" fmla="*/ 920 h 3962"/>
                  <a:gd name="T4" fmla="*/ 1926 w 3312"/>
                  <a:gd name="T5" fmla="*/ 708 h 3962"/>
                  <a:gd name="T6" fmla="*/ 2940 w 3312"/>
                  <a:gd name="T7" fmla="*/ 66 h 3962"/>
                  <a:gd name="T8" fmla="*/ 3204 w 3312"/>
                  <a:gd name="T9" fmla="*/ 78 h 3962"/>
                  <a:gd name="T10" fmla="*/ 3072 w 3312"/>
                  <a:gd name="T11" fmla="*/ 444 h 3962"/>
                  <a:gd name="T12" fmla="*/ 2139 w 3312"/>
                  <a:gd name="T13" fmla="*/ 1081 h 3962"/>
                  <a:gd name="T14" fmla="*/ 2476 w 3312"/>
                  <a:gd name="T15" fmla="*/ 2372 h 3962"/>
                  <a:gd name="T16" fmla="*/ 2251 w 3312"/>
                  <a:gd name="T17" fmla="*/ 2435 h 3962"/>
                  <a:gd name="T18" fmla="*/ 2614 w 3312"/>
                  <a:gd name="T19" fmla="*/ 3589 h 3962"/>
                  <a:gd name="T20" fmla="*/ 2539 w 3312"/>
                  <a:gd name="T21" fmla="*/ 3925 h 3962"/>
                  <a:gd name="T22" fmla="*/ 2226 w 3312"/>
                  <a:gd name="T23" fmla="*/ 3689 h 3962"/>
                  <a:gd name="T24" fmla="*/ 1789 w 3312"/>
                  <a:gd name="T25" fmla="*/ 2534 h 3962"/>
                  <a:gd name="T26" fmla="*/ 1414 w 3312"/>
                  <a:gd name="T27" fmla="*/ 2534 h 3962"/>
                  <a:gd name="T28" fmla="*/ 1051 w 3312"/>
                  <a:gd name="T29" fmla="*/ 3689 h 3962"/>
                  <a:gd name="T30" fmla="*/ 789 w 3312"/>
                  <a:gd name="T31" fmla="*/ 3925 h 3962"/>
                  <a:gd name="T32" fmla="*/ 676 w 3312"/>
                  <a:gd name="T33" fmla="*/ 3577 h 3962"/>
                  <a:gd name="T34" fmla="*/ 1001 w 3312"/>
                  <a:gd name="T35" fmla="*/ 2459 h 3962"/>
                  <a:gd name="T36" fmla="*/ 751 w 3312"/>
                  <a:gd name="T37" fmla="*/ 2397 h 3962"/>
                  <a:gd name="T38" fmla="*/ 1126 w 3312"/>
                  <a:gd name="T39" fmla="*/ 1081 h 3962"/>
                  <a:gd name="T40" fmla="*/ 139 w 3312"/>
                  <a:gd name="T41" fmla="*/ 497 h 3962"/>
                  <a:gd name="T42" fmla="*/ 60 w 3312"/>
                  <a:gd name="T43" fmla="*/ 180 h 3962"/>
                  <a:gd name="T44" fmla="*/ 389 w 3312"/>
                  <a:gd name="T45" fmla="*/ 162 h 3962"/>
                  <a:gd name="T46" fmla="*/ 1376 w 3312"/>
                  <a:gd name="T47" fmla="*/ 696 h 3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12" h="3962">
                    <a:moveTo>
                      <a:pt x="1376" y="696"/>
                    </a:moveTo>
                    <a:cubicBezTo>
                      <a:pt x="1401" y="795"/>
                      <a:pt x="1489" y="920"/>
                      <a:pt x="1639" y="920"/>
                    </a:cubicBezTo>
                    <a:cubicBezTo>
                      <a:pt x="1801" y="920"/>
                      <a:pt x="1876" y="795"/>
                      <a:pt x="1926" y="708"/>
                    </a:cubicBezTo>
                    <a:lnTo>
                      <a:pt x="2940" y="66"/>
                    </a:lnTo>
                    <a:cubicBezTo>
                      <a:pt x="3042" y="0"/>
                      <a:pt x="3142" y="16"/>
                      <a:pt x="3204" y="78"/>
                    </a:cubicBezTo>
                    <a:cubicBezTo>
                      <a:pt x="3267" y="140"/>
                      <a:pt x="3312" y="264"/>
                      <a:pt x="3072" y="444"/>
                    </a:cubicBezTo>
                    <a:lnTo>
                      <a:pt x="2139" y="1081"/>
                    </a:lnTo>
                    <a:lnTo>
                      <a:pt x="2476" y="2372"/>
                    </a:lnTo>
                    <a:lnTo>
                      <a:pt x="2251" y="2435"/>
                    </a:lnTo>
                    <a:lnTo>
                      <a:pt x="2614" y="3589"/>
                    </a:lnTo>
                    <a:cubicBezTo>
                      <a:pt x="2651" y="3751"/>
                      <a:pt x="2639" y="3863"/>
                      <a:pt x="2539" y="3925"/>
                    </a:cubicBezTo>
                    <a:cubicBezTo>
                      <a:pt x="2401" y="3962"/>
                      <a:pt x="2289" y="3863"/>
                      <a:pt x="2226" y="3689"/>
                    </a:cubicBezTo>
                    <a:cubicBezTo>
                      <a:pt x="2101" y="3453"/>
                      <a:pt x="1876" y="2720"/>
                      <a:pt x="1789" y="2534"/>
                    </a:cubicBezTo>
                    <a:lnTo>
                      <a:pt x="1414" y="2534"/>
                    </a:lnTo>
                    <a:cubicBezTo>
                      <a:pt x="1339" y="2770"/>
                      <a:pt x="1151" y="3465"/>
                      <a:pt x="1051" y="3689"/>
                    </a:cubicBezTo>
                    <a:cubicBezTo>
                      <a:pt x="1001" y="3838"/>
                      <a:pt x="914" y="3950"/>
                      <a:pt x="789" y="3925"/>
                    </a:cubicBezTo>
                    <a:cubicBezTo>
                      <a:pt x="714" y="3875"/>
                      <a:pt x="614" y="3838"/>
                      <a:pt x="676" y="3577"/>
                    </a:cubicBezTo>
                    <a:lnTo>
                      <a:pt x="1001" y="2459"/>
                    </a:lnTo>
                    <a:lnTo>
                      <a:pt x="751" y="2397"/>
                    </a:lnTo>
                    <a:lnTo>
                      <a:pt x="1126" y="1081"/>
                    </a:lnTo>
                    <a:lnTo>
                      <a:pt x="139" y="497"/>
                    </a:lnTo>
                    <a:cubicBezTo>
                      <a:pt x="54" y="402"/>
                      <a:pt x="0" y="342"/>
                      <a:pt x="60" y="180"/>
                    </a:cubicBezTo>
                    <a:cubicBezTo>
                      <a:pt x="186" y="102"/>
                      <a:pt x="214" y="112"/>
                      <a:pt x="389" y="162"/>
                    </a:cubicBezTo>
                    <a:lnTo>
                      <a:pt x="1376" y="696"/>
                    </a:lnTo>
                    <a:close/>
                  </a:path>
                </a:pathLst>
              </a:custGeom>
              <a:solidFill>
                <a:srgbClr val="FEE3AC"/>
              </a:solidFill>
              <a:ln w="19050" cmpd="sng">
                <a:round/>
              </a:ln>
              <a:effectLst/>
              <a:scene3d>
                <a:camera prst="legacyPerspectiveFront">
                  <a:rot lat="20099999" lon="1500000" rev="0"/>
                </a:camera>
                <a:lightRig rig="legacyFlat2" dir="t"/>
              </a:scene3d>
              <a:sp3d extrusionH="87300" prstMaterial="legacyMetal">
                <a:bevelT w="13500" h="13500" prst="angle"/>
                <a:bevelB w="13500" h="13500" prst="angle"/>
                <a:extrusionClr>
                  <a:srgbClr val="FFB219"/>
                </a:extrusionClr>
                <a:contourClr>
                  <a:srgbClr val="FEE3AC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2" name="AutoShape 135"/>
            <p:cNvSpPr>
              <a:spLocks noChangeArrowheads="1"/>
            </p:cNvSpPr>
            <p:nvPr/>
          </p:nvSpPr>
          <p:spPr bwMode="gray">
            <a:xfrm>
              <a:off x="996950" y="4154488"/>
              <a:ext cx="828675" cy="596900"/>
            </a:xfrm>
            <a:prstGeom prst="curvedRightArrow">
              <a:avLst>
                <a:gd name="adj1" fmla="val 16542"/>
                <a:gd name="adj2" fmla="val 38977"/>
                <a:gd name="adj3" fmla="val 39419"/>
              </a:avLst>
            </a:prstGeom>
            <a:gradFill rotWithShape="1">
              <a:gsLst>
                <a:gs pos="0">
                  <a:srgbClr val="FF6600">
                    <a:gamma/>
                    <a:tint val="42353"/>
                    <a:invGamma/>
                  </a:srgbClr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3" name="Group 233"/>
          <p:cNvGrpSpPr/>
          <p:nvPr/>
        </p:nvGrpSpPr>
        <p:grpSpPr bwMode="auto">
          <a:xfrm>
            <a:off x="5747980" y="1522762"/>
            <a:ext cx="721566" cy="790923"/>
            <a:chOff x="3247" y="1673"/>
            <a:chExt cx="606" cy="636"/>
          </a:xfrm>
        </p:grpSpPr>
        <p:pic>
          <p:nvPicPr>
            <p:cNvPr id="104" name="Picture 169" descr="light_shadow"/>
            <p:cNvPicPr>
              <a:picLocks noChangeAspect="1" noChangeArrowheads="1"/>
            </p:cNvPicPr>
            <p:nvPr/>
          </p:nvPicPr>
          <p:blipFill>
            <a:blip r:embed="rId4" cstate="print">
              <a:lum bright="-84000" contrast="-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05" y="2171"/>
              <a:ext cx="498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170" descr="circuler_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247" y="1673"/>
              <a:ext cx="606" cy="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Oval 171"/>
            <p:cNvSpPr>
              <a:spLocks noChangeArrowheads="1"/>
            </p:cNvSpPr>
            <p:nvPr/>
          </p:nvSpPr>
          <p:spPr bwMode="gray">
            <a:xfrm>
              <a:off x="3247" y="1673"/>
              <a:ext cx="602" cy="587"/>
            </a:xfrm>
            <a:prstGeom prst="ellipse">
              <a:avLst/>
            </a:prstGeom>
            <a:solidFill>
              <a:srgbClr val="0D64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实验室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26" name="Group 172"/>
            <p:cNvGrpSpPr/>
            <p:nvPr/>
          </p:nvGrpSpPr>
          <p:grpSpPr bwMode="auto">
            <a:xfrm rot="-1045052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128" name="Group 17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4" name="AutoShape 17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  <p:sp>
              <p:nvSpPr>
                <p:cNvPr id="135" name="AutoShape 17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  <p:sp>
              <p:nvSpPr>
                <p:cNvPr id="136" name="AutoShape 17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  <p:sp>
              <p:nvSpPr>
                <p:cNvPr id="137" name="AutoShape 17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</p:grpSp>
          <p:grpSp>
            <p:nvGrpSpPr>
              <p:cNvPr id="129" name="Group 178"/>
              <p:cNvGrpSpPr/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0" name="AutoShape 17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  <p:sp>
              <p:nvSpPr>
                <p:cNvPr id="131" name="AutoShape 18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  <p:sp>
              <p:nvSpPr>
                <p:cNvPr id="132" name="AutoShape 18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  <p:sp>
              <p:nvSpPr>
                <p:cNvPr id="133" name="AutoShape 18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6916696" y="791709"/>
            <a:ext cx="570508" cy="745547"/>
            <a:chOff x="6861982" y="769025"/>
            <a:chExt cx="584313" cy="811742"/>
          </a:xfrm>
        </p:grpSpPr>
        <p:pic>
          <p:nvPicPr>
            <p:cNvPr id="139" name="Picture 2" descr="Person Male Ligh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61982" y="769025"/>
              <a:ext cx="584009" cy="541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" name="文本框 139"/>
            <p:cNvSpPr txBox="1"/>
            <p:nvPr/>
          </p:nvSpPr>
          <p:spPr>
            <a:xfrm>
              <a:off x="6994475" y="1312685"/>
              <a:ext cx="451820" cy="26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成员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箭头连接符 8"/>
          <p:cNvCxnSpPr/>
          <p:nvPr/>
        </p:nvCxnSpPr>
        <p:spPr bwMode="auto">
          <a:xfrm flipV="1">
            <a:off x="5695647" y="2266227"/>
            <a:ext cx="246693" cy="472589"/>
          </a:xfrm>
          <a:prstGeom prst="straightConnector1">
            <a:avLst/>
          </a:prstGeom>
          <a:ln>
            <a:solidFill>
              <a:srgbClr val="33A7DB"/>
            </a:solidFill>
            <a:prstDash val="solid"/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8" name="直接箭头连接符 167"/>
          <p:cNvCxnSpPr>
            <a:endCxn id="92" idx="2"/>
          </p:cNvCxnSpPr>
          <p:nvPr/>
        </p:nvCxnSpPr>
        <p:spPr bwMode="auto">
          <a:xfrm flipH="1" flipV="1">
            <a:off x="502678" y="2802849"/>
            <a:ext cx="267204" cy="522591"/>
          </a:xfrm>
          <a:prstGeom prst="straightConnector1">
            <a:avLst/>
          </a:prstGeom>
          <a:ln w="12700">
            <a:solidFill>
              <a:srgbClr val="33A7DB"/>
            </a:solidFill>
            <a:prstDash val="dash"/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9" name="直接箭头连接符 168"/>
          <p:cNvCxnSpPr/>
          <p:nvPr/>
        </p:nvCxnSpPr>
        <p:spPr bwMode="auto">
          <a:xfrm>
            <a:off x="3491880" y="5517232"/>
            <a:ext cx="621063" cy="520532"/>
          </a:xfrm>
          <a:prstGeom prst="straightConnector1">
            <a:avLst/>
          </a:prstGeom>
          <a:ln w="12700">
            <a:solidFill>
              <a:srgbClr val="33A7DB"/>
            </a:solidFill>
            <a:prstDash val="dash"/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0" name="直接箭头连接符 169"/>
          <p:cNvCxnSpPr/>
          <p:nvPr/>
        </p:nvCxnSpPr>
        <p:spPr bwMode="auto">
          <a:xfrm flipH="1">
            <a:off x="2051720" y="5444399"/>
            <a:ext cx="607907" cy="576889"/>
          </a:xfrm>
          <a:prstGeom prst="straightConnector1">
            <a:avLst/>
          </a:prstGeom>
          <a:ln w="12700">
            <a:solidFill>
              <a:srgbClr val="33A7DB"/>
            </a:solidFill>
            <a:prstDash val="dash"/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1" name="直接箭头连接符 170"/>
          <p:cNvCxnSpPr>
            <a:stCxn id="124" idx="0"/>
            <a:endCxn id="100" idx="2"/>
          </p:cNvCxnSpPr>
          <p:nvPr/>
        </p:nvCxnSpPr>
        <p:spPr bwMode="auto">
          <a:xfrm flipV="1">
            <a:off x="6108763" y="1071652"/>
            <a:ext cx="13306" cy="451110"/>
          </a:xfrm>
          <a:prstGeom prst="straightConnector1">
            <a:avLst/>
          </a:prstGeom>
          <a:ln w="12700">
            <a:solidFill>
              <a:srgbClr val="33A7DB"/>
            </a:solidFill>
            <a:prstDash val="dash"/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2" name="直接箭头连接符 171"/>
          <p:cNvCxnSpPr/>
          <p:nvPr/>
        </p:nvCxnSpPr>
        <p:spPr bwMode="auto">
          <a:xfrm flipV="1">
            <a:off x="6469546" y="1328104"/>
            <a:ext cx="516710" cy="388250"/>
          </a:xfrm>
          <a:prstGeom prst="straightConnector1">
            <a:avLst/>
          </a:prstGeom>
          <a:ln w="12700">
            <a:solidFill>
              <a:srgbClr val="33A7DB"/>
            </a:solidFill>
            <a:prstDash val="dash"/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3" name="直接箭头连接符 172"/>
          <p:cNvCxnSpPr/>
          <p:nvPr/>
        </p:nvCxnSpPr>
        <p:spPr bwMode="auto">
          <a:xfrm flipV="1">
            <a:off x="7323221" y="2706087"/>
            <a:ext cx="858583" cy="423920"/>
          </a:xfrm>
          <a:prstGeom prst="straightConnector1">
            <a:avLst/>
          </a:prstGeom>
          <a:ln w="12700">
            <a:solidFill>
              <a:srgbClr val="33A7DB"/>
            </a:solidFill>
            <a:prstDash val="dash"/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4" name="直接箭头连接符 173"/>
          <p:cNvCxnSpPr/>
          <p:nvPr/>
        </p:nvCxnSpPr>
        <p:spPr bwMode="auto">
          <a:xfrm>
            <a:off x="7398630" y="3447072"/>
            <a:ext cx="1084062" cy="92675"/>
          </a:xfrm>
          <a:prstGeom prst="straightConnector1">
            <a:avLst/>
          </a:prstGeom>
          <a:ln w="12700">
            <a:solidFill>
              <a:srgbClr val="33A7DB"/>
            </a:solidFill>
            <a:prstDash val="dash"/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5" name="直接箭头连接符 204"/>
          <p:cNvCxnSpPr/>
          <p:nvPr/>
        </p:nvCxnSpPr>
        <p:spPr bwMode="auto">
          <a:xfrm>
            <a:off x="5849838" y="3121385"/>
            <a:ext cx="618465" cy="81660"/>
          </a:xfrm>
          <a:prstGeom prst="straightConnector1">
            <a:avLst/>
          </a:prstGeom>
          <a:ln>
            <a:solidFill>
              <a:srgbClr val="33A7DB"/>
            </a:solidFill>
            <a:prstDash val="solid"/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10" name="Group 233"/>
          <p:cNvGrpSpPr/>
          <p:nvPr/>
        </p:nvGrpSpPr>
        <p:grpSpPr bwMode="auto">
          <a:xfrm>
            <a:off x="6532846" y="2829139"/>
            <a:ext cx="721566" cy="790923"/>
            <a:chOff x="3247" y="1673"/>
            <a:chExt cx="606" cy="636"/>
          </a:xfrm>
        </p:grpSpPr>
        <p:pic>
          <p:nvPicPr>
            <p:cNvPr id="211" name="Picture 169" descr="light_shadow"/>
            <p:cNvPicPr>
              <a:picLocks noChangeAspect="1" noChangeArrowheads="1"/>
            </p:cNvPicPr>
            <p:nvPr/>
          </p:nvPicPr>
          <p:blipFill>
            <a:blip r:embed="rId4" cstate="print">
              <a:lum bright="-84000" contrast="-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05" y="2171"/>
              <a:ext cx="498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170" descr="circuler_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247" y="1673"/>
              <a:ext cx="606" cy="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3" name="Oval 171"/>
            <p:cNvSpPr>
              <a:spLocks noChangeArrowheads="1"/>
            </p:cNvSpPr>
            <p:nvPr/>
          </p:nvSpPr>
          <p:spPr bwMode="gray">
            <a:xfrm>
              <a:off x="3247" y="1673"/>
              <a:ext cx="602" cy="587"/>
            </a:xfrm>
            <a:prstGeom prst="ellipse">
              <a:avLst/>
            </a:prstGeom>
            <a:solidFill>
              <a:srgbClr val="0D64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实验室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14" name="Group 172"/>
            <p:cNvGrpSpPr/>
            <p:nvPr/>
          </p:nvGrpSpPr>
          <p:grpSpPr bwMode="auto">
            <a:xfrm rot="-1045052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215" name="Group 17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1" name="AutoShape 17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  <p:sp>
              <p:nvSpPr>
                <p:cNvPr id="222" name="AutoShape 17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  <p:sp>
              <p:nvSpPr>
                <p:cNvPr id="223" name="AutoShape 17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  <p:sp>
              <p:nvSpPr>
                <p:cNvPr id="224" name="AutoShape 17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</p:grpSp>
          <p:grpSp>
            <p:nvGrpSpPr>
              <p:cNvPr id="216" name="Group 178"/>
              <p:cNvGrpSpPr/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7" name="AutoShape 17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  <p:sp>
              <p:nvSpPr>
                <p:cNvPr id="218" name="AutoShape 18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  <p:sp>
              <p:nvSpPr>
                <p:cNvPr id="219" name="AutoShape 18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  <p:sp>
              <p:nvSpPr>
                <p:cNvPr id="220" name="AutoShape 18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b="1"/>
                </a:p>
              </p:txBody>
            </p:sp>
          </p:grpSp>
        </p:grpSp>
      </p:grpSp>
      <p:grpSp>
        <p:nvGrpSpPr>
          <p:cNvPr id="105" name="组合 104"/>
          <p:cNvGrpSpPr/>
          <p:nvPr/>
        </p:nvGrpSpPr>
        <p:grpSpPr>
          <a:xfrm>
            <a:off x="769855" y="3279865"/>
            <a:ext cx="680996" cy="573451"/>
            <a:chOff x="2778105" y="47542"/>
            <a:chExt cx="3943295" cy="2762159"/>
          </a:xfrm>
        </p:grpSpPr>
        <p:pic>
          <p:nvPicPr>
            <p:cNvPr id="106" name="图片 10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105" y="47542"/>
              <a:ext cx="3943295" cy="2762159"/>
            </a:xfrm>
            <a:prstGeom prst="rect">
              <a:avLst/>
            </a:prstGeom>
          </p:spPr>
        </p:pic>
        <p:pic>
          <p:nvPicPr>
            <p:cNvPr id="107" name="图片 10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5973" y="207806"/>
              <a:ext cx="3560243" cy="1817164"/>
            </a:xfrm>
            <a:prstGeom prst="rect">
              <a:avLst/>
            </a:prstGeom>
          </p:spPr>
        </p:pic>
      </p:grpSp>
      <p:grpSp>
        <p:nvGrpSpPr>
          <p:cNvPr id="108" name="组合 107"/>
          <p:cNvGrpSpPr/>
          <p:nvPr/>
        </p:nvGrpSpPr>
        <p:grpSpPr>
          <a:xfrm>
            <a:off x="2696829" y="4680391"/>
            <a:ext cx="821610" cy="588970"/>
            <a:chOff x="1909179" y="559317"/>
            <a:chExt cx="5848916" cy="4682873"/>
          </a:xfrm>
        </p:grpSpPr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179" y="559317"/>
              <a:ext cx="5848916" cy="4682873"/>
            </a:xfrm>
            <a:prstGeom prst="rect">
              <a:avLst/>
            </a:prstGeom>
          </p:spPr>
        </p:pic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4690" y="795904"/>
              <a:ext cx="5316367" cy="304185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5025074" y="3193511"/>
            <a:ext cx="1082348" cy="801425"/>
            <a:chOff x="5001820" y="2785152"/>
            <a:chExt cx="1082348" cy="801425"/>
          </a:xfrm>
        </p:grpSpPr>
        <p:sp>
          <p:nvSpPr>
            <p:cNvPr id="57" name="文本框 56"/>
            <p:cNvSpPr txBox="1"/>
            <p:nvPr/>
          </p:nvSpPr>
          <p:spPr>
            <a:xfrm>
              <a:off x="5001820" y="3340356"/>
              <a:ext cx="1082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实验室管理系统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5084396" y="2785152"/>
              <a:ext cx="720948" cy="543154"/>
              <a:chOff x="3171345" y="264004"/>
              <a:chExt cx="3690540" cy="3051844"/>
            </a:xfrm>
          </p:grpSpPr>
          <p:pic>
            <p:nvPicPr>
              <p:cNvPr id="115" name="图片 11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1345" y="264004"/>
                <a:ext cx="3690540" cy="3051844"/>
              </a:xfrm>
              <a:prstGeom prst="rect">
                <a:avLst/>
              </a:prstGeom>
            </p:spPr>
          </p:pic>
          <p:pic>
            <p:nvPicPr>
              <p:cNvPr id="116" name="图片 115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378682" y="439509"/>
                <a:ext cx="3282839" cy="1931576"/>
              </a:xfrm>
              <a:prstGeom prst="rect">
                <a:avLst/>
              </a:prstGeom>
            </p:spPr>
          </p:pic>
        </p:grpSp>
      </p:grpSp>
      <p:grpSp>
        <p:nvGrpSpPr>
          <p:cNvPr id="6" name="组合 5"/>
          <p:cNvGrpSpPr/>
          <p:nvPr/>
        </p:nvGrpSpPr>
        <p:grpSpPr>
          <a:xfrm>
            <a:off x="4689498" y="2145246"/>
            <a:ext cx="820588" cy="879666"/>
            <a:chOff x="4739629" y="2303740"/>
            <a:chExt cx="820588" cy="879666"/>
          </a:xfrm>
        </p:grpSpPr>
        <p:grpSp>
          <p:nvGrpSpPr>
            <p:cNvPr id="117" name="组合 116"/>
            <p:cNvGrpSpPr/>
            <p:nvPr/>
          </p:nvGrpSpPr>
          <p:grpSpPr>
            <a:xfrm>
              <a:off x="4739629" y="2303740"/>
              <a:ext cx="820588" cy="631997"/>
              <a:chOff x="2844726" y="2422771"/>
              <a:chExt cx="4462659" cy="3743268"/>
            </a:xfrm>
          </p:grpSpPr>
          <p:pic>
            <p:nvPicPr>
              <p:cNvPr id="118" name="图片 117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098733" y="2636912"/>
                <a:ext cx="3993547" cy="2398265"/>
              </a:xfrm>
              <a:prstGeom prst="rect">
                <a:avLst/>
              </a:prstGeom>
            </p:spPr>
          </p:pic>
          <p:pic>
            <p:nvPicPr>
              <p:cNvPr id="119" name="图片 11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4726" y="2422771"/>
                <a:ext cx="4462659" cy="3743268"/>
              </a:xfrm>
              <a:prstGeom prst="rect">
                <a:avLst/>
              </a:prstGeom>
            </p:spPr>
          </p:pic>
        </p:grpSp>
        <p:sp>
          <p:nvSpPr>
            <p:cNvPr id="120" name="文本框 119"/>
            <p:cNvSpPr txBox="1"/>
            <p:nvPr/>
          </p:nvSpPr>
          <p:spPr>
            <a:xfrm>
              <a:off x="4795752" y="2937185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采购助手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1" name="组合 120"/>
          <p:cNvGrpSpPr>
            <a:grpSpLocks noChangeAspect="1"/>
          </p:cNvGrpSpPr>
          <p:nvPr/>
        </p:nvGrpSpPr>
        <p:grpSpPr>
          <a:xfrm>
            <a:off x="8256018" y="2178682"/>
            <a:ext cx="685990" cy="753447"/>
            <a:chOff x="6686349" y="2264581"/>
            <a:chExt cx="781782" cy="1103275"/>
          </a:xfrm>
        </p:grpSpPr>
        <p:sp>
          <p:nvSpPr>
            <p:cNvPr id="122" name="文本框 121"/>
            <p:cNvSpPr txBox="1"/>
            <p:nvPr/>
          </p:nvSpPr>
          <p:spPr>
            <a:xfrm>
              <a:off x="6735879" y="3007314"/>
              <a:ext cx="502748" cy="360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成员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3" name="Picture 46" descr="http://icons.iconarchive.com/icons/icons-land/vista-people/96/Age-Child-Female-Light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86349" y="2264581"/>
              <a:ext cx="781782" cy="7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" name="组合 126"/>
          <p:cNvGrpSpPr/>
          <p:nvPr/>
        </p:nvGrpSpPr>
        <p:grpSpPr>
          <a:xfrm>
            <a:off x="8520052" y="3162796"/>
            <a:ext cx="570506" cy="745547"/>
            <a:chOff x="6861982" y="769025"/>
            <a:chExt cx="584311" cy="811742"/>
          </a:xfrm>
        </p:grpSpPr>
        <p:pic>
          <p:nvPicPr>
            <p:cNvPr id="141" name="Picture 2" descr="Person Male Ligh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61982" y="769025"/>
              <a:ext cx="584009" cy="541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6" name="文本框 145"/>
            <p:cNvSpPr txBox="1"/>
            <p:nvPr/>
          </p:nvSpPr>
          <p:spPr>
            <a:xfrm>
              <a:off x="6994472" y="1312685"/>
              <a:ext cx="451821" cy="26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成员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0" y="4185851"/>
            <a:ext cx="674458" cy="1007153"/>
            <a:chOff x="251520" y="3083264"/>
            <a:chExt cx="674458" cy="1007153"/>
          </a:xfrm>
        </p:grpSpPr>
        <p:sp>
          <p:nvSpPr>
            <p:cNvPr id="148" name="文本框 147"/>
            <p:cNvSpPr txBox="1"/>
            <p:nvPr/>
          </p:nvSpPr>
          <p:spPr>
            <a:xfrm>
              <a:off x="251520" y="3813418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经销商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9" name="Picture 40" descr="http://icons.iconarchive.com/icons/aha-soft/free-large-boss/96/Caucasian-Boss-icon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083264"/>
              <a:ext cx="674458" cy="674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0" name="直接箭头连接符 149"/>
          <p:cNvCxnSpPr>
            <a:stCxn id="106" idx="1"/>
          </p:cNvCxnSpPr>
          <p:nvPr/>
        </p:nvCxnSpPr>
        <p:spPr bwMode="auto">
          <a:xfrm flipH="1">
            <a:off x="370896" y="3566591"/>
            <a:ext cx="398959" cy="507888"/>
          </a:xfrm>
          <a:prstGeom prst="straightConnector1">
            <a:avLst/>
          </a:prstGeom>
          <a:ln w="12700">
            <a:solidFill>
              <a:srgbClr val="33A7DB"/>
            </a:solidFill>
            <a:prstDash val="dash"/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1" name="云形标注 150"/>
          <p:cNvSpPr/>
          <p:nvPr/>
        </p:nvSpPr>
        <p:spPr>
          <a:xfrm>
            <a:off x="1151525" y="1040384"/>
            <a:ext cx="1975739" cy="1118059"/>
          </a:xfrm>
          <a:prstGeom prst="cloudCallout">
            <a:avLst>
              <a:gd name="adj1" fmla="val -76000"/>
              <a:gd name="adj2" fmla="val 58911"/>
            </a:avLst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支持多家经销商同时入住</a:t>
            </a:r>
            <a:endParaRPr lang="en-US" altLang="zh-CN" sz="1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负责产品上架，跟踪订单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发货</a:t>
            </a:r>
            <a:endParaRPr lang="en-US" altLang="zh-CN" sz="1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云形标注 151"/>
          <p:cNvSpPr/>
          <p:nvPr/>
        </p:nvSpPr>
        <p:spPr>
          <a:xfrm>
            <a:off x="6410010" y="4394551"/>
            <a:ext cx="2163411" cy="1287241"/>
          </a:xfrm>
          <a:prstGeom prst="cloudCallout">
            <a:avLst>
              <a:gd name="adj1" fmla="val 56829"/>
              <a:gd name="adj2" fmla="val -96114"/>
            </a:avLst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成员要加入具体实验室，一个成员可以加入多个实验室，只有加入实验室的成员，才可以参与采购和实验室管理工作</a:t>
            </a:r>
            <a:endParaRPr lang="en-US" altLang="zh-CN" sz="1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3" name="直接箭头连接符 152"/>
          <p:cNvCxnSpPr>
            <a:stCxn id="124" idx="3"/>
          </p:cNvCxnSpPr>
          <p:nvPr/>
        </p:nvCxnSpPr>
        <p:spPr bwMode="auto">
          <a:xfrm>
            <a:off x="6469546" y="1887134"/>
            <a:ext cx="1826652" cy="642841"/>
          </a:xfrm>
          <a:prstGeom prst="straightConnector1">
            <a:avLst/>
          </a:prstGeom>
          <a:ln w="12700">
            <a:solidFill>
              <a:srgbClr val="33A7DB"/>
            </a:solidFill>
            <a:prstDash val="dash"/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4" name="云形标注 153"/>
          <p:cNvSpPr/>
          <p:nvPr/>
        </p:nvSpPr>
        <p:spPr>
          <a:xfrm>
            <a:off x="4051253" y="642247"/>
            <a:ext cx="1405267" cy="963688"/>
          </a:xfrm>
          <a:prstGeom prst="cloudCallout">
            <a:avLst>
              <a:gd name="adj1" fmla="val 72811"/>
              <a:gd name="adj2" fmla="val 63862"/>
            </a:avLst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系统中创建与线下一一对应的实验室信息</a:t>
            </a:r>
            <a:endParaRPr lang="en-US" altLang="zh-CN" sz="1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云形标注 154"/>
          <p:cNvSpPr/>
          <p:nvPr/>
        </p:nvSpPr>
        <p:spPr>
          <a:xfrm>
            <a:off x="801949" y="4710147"/>
            <a:ext cx="1794762" cy="924885"/>
          </a:xfrm>
          <a:prstGeom prst="cloudCallout">
            <a:avLst>
              <a:gd name="adj1" fmla="val 8439"/>
              <a:gd name="adj2" fmla="val 80905"/>
            </a:avLst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对本学院下各个课题组提交订单的经费和采购物品审核</a:t>
            </a:r>
            <a:endParaRPr lang="en-US" altLang="zh-CN" sz="1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1" grpId="1" animBg="1"/>
      <p:bldP spid="152" grpId="0" animBg="1"/>
      <p:bldP spid="152" grpId="1" animBg="1"/>
      <p:bldP spid="154" grpId="0" animBg="1"/>
      <p:bldP spid="154" grpId="1" animBg="1"/>
      <p:bldP spid="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930" y="1132840"/>
            <a:ext cx="6558915" cy="4514215"/>
          </a:xfrm>
          <a:prstGeom prst="rect">
            <a:avLst/>
          </a:prstGeom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4716145" y="692785"/>
            <a:ext cx="4109085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访问地址：</a:t>
            </a:r>
            <a:r>
              <a:rPr lang="en-US" altLang="zh-CN" b="1" dirty="0">
                <a:solidFill>
                  <a:srgbClr val="0267BF"/>
                </a:solidFill>
              </a:rPr>
              <a:t>http://cgzs.njucm.edu.cn/</a:t>
            </a:r>
            <a:endParaRPr lang="en-US" altLang="zh-CN" b="1" dirty="0">
              <a:solidFill>
                <a:srgbClr val="0267BF"/>
              </a:solidFill>
            </a:endParaRPr>
          </a:p>
        </p:txBody>
      </p: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5148064" y="149346"/>
            <a:ext cx="38530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436" y="5646232"/>
            <a:ext cx="9144000" cy="134076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>
              <a:spcBef>
                <a:spcPct val="20000"/>
              </a:spcBef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：账户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和密码为校园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统一认证平台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的账户和密码；</a:t>
            </a: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：请使用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Internet expler7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以上版本访问，推荐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chrome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kern="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firfox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，具有更好的性能和兼容性；</a:t>
            </a:r>
            <a:br>
              <a:rPr lang="en-US" altLang="zh-CN" sz="1400" b="1" dirty="0" smtClean="0">
                <a:solidFill>
                  <a:srgbClr val="FF0000"/>
                </a:solidFill>
              </a:rPr>
            </a:br>
            <a:endParaRPr kumimoji="0" lang="zh-CN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1132840"/>
            <a:ext cx="9248140" cy="587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5"/>
          <p:cNvSpPr txBox="1">
            <a:spLocks noChangeArrowheads="1"/>
          </p:cNvSpPr>
          <p:nvPr/>
        </p:nvSpPr>
        <p:spPr bwMode="auto">
          <a:xfrm>
            <a:off x="1908175" y="2492375"/>
            <a:ext cx="4686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3600" dirty="0" smtClean="0">
                <a:latin typeface="汉仪大宋简" pitchFamily="49" charset="-122"/>
                <a:ea typeface="汉仪大宋简" pitchFamily="49" charset="-122"/>
              </a:rPr>
              <a:t>实验室初始化</a:t>
            </a:r>
            <a:endParaRPr lang="zh-CN" altLang="en-US" sz="3600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26627" name="文本占位符 4"/>
          <p:cNvSpPr txBox="1">
            <a:spLocks noChangeArrowheads="1"/>
          </p:cNvSpPr>
          <p:nvPr/>
        </p:nvSpPr>
        <p:spPr bwMode="auto">
          <a:xfrm>
            <a:off x="42863" y="1482725"/>
            <a:ext cx="138588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ts val="1800"/>
              </a:spcBef>
              <a:buClr>
                <a:srgbClr val="C94D4D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19900" i="1" dirty="0" smtClean="0">
                <a:solidFill>
                  <a:srgbClr val="C94D4D"/>
                </a:solidFill>
                <a:ea typeface="微软雅黑" panose="020B0503020204020204" pitchFamily="34" charset="-122"/>
              </a:rPr>
              <a:t>2</a:t>
            </a:r>
            <a:endParaRPr lang="zh-CN" altLang="en-US" sz="19900" i="1" dirty="0">
              <a:solidFill>
                <a:srgbClr val="C94D4D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6628" name="组合 6"/>
          <p:cNvGrpSpPr/>
          <p:nvPr/>
        </p:nvGrpSpPr>
        <p:grpSpPr bwMode="auto">
          <a:xfrm>
            <a:off x="0" y="3195638"/>
            <a:ext cx="9144000" cy="514350"/>
            <a:chOff x="0" y="3195638"/>
            <a:chExt cx="9144000" cy="514796"/>
          </a:xfrm>
        </p:grpSpPr>
        <p:cxnSp>
          <p:nvCxnSpPr>
            <p:cNvPr id="26629" name="直接连接符 3"/>
            <p:cNvCxnSpPr>
              <a:cxnSpLocks noChangeShapeType="1"/>
            </p:cNvCxnSpPr>
            <p:nvPr/>
          </p:nvCxnSpPr>
          <p:spPr bwMode="auto">
            <a:xfrm>
              <a:off x="0" y="3195638"/>
              <a:ext cx="6115050" cy="0"/>
            </a:xfrm>
            <a:prstGeom prst="line">
              <a:avLst/>
            </a:prstGeom>
            <a:noFill/>
            <a:ln w="19050">
              <a:solidFill>
                <a:srgbClr val="C94D4D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0" name="直接连接符 4"/>
            <p:cNvCxnSpPr>
              <a:cxnSpLocks noChangeShapeType="1"/>
            </p:cNvCxnSpPr>
            <p:nvPr/>
          </p:nvCxnSpPr>
          <p:spPr bwMode="auto">
            <a:xfrm>
              <a:off x="3805238" y="3284538"/>
              <a:ext cx="5338762" cy="0"/>
            </a:xfrm>
            <a:prstGeom prst="line">
              <a:avLst/>
            </a:prstGeom>
            <a:noFill/>
            <a:ln w="19050">
              <a:solidFill>
                <a:srgbClr val="C94D4D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文本占位符 6"/>
            <p:cNvSpPr txBox="1">
              <a:spLocks noChangeArrowheads="1"/>
            </p:cNvSpPr>
            <p:nvPr/>
          </p:nvSpPr>
          <p:spPr bwMode="auto">
            <a:xfrm>
              <a:off x="3771900" y="3284615"/>
              <a:ext cx="4616450" cy="425819"/>
            </a:xfrm>
            <a:prstGeom prst="rect">
              <a:avLst/>
            </a:prstGeom>
            <a:noFill/>
            <a:ln w="9525">
              <a:noFill/>
              <a:bevel/>
            </a:ln>
          </p:spPr>
          <p:txBody>
            <a:bodyPr anchor="ctr"/>
            <a:lstStyle/>
            <a:p>
              <a:pPr>
                <a:spcBef>
                  <a:spcPts val="1800"/>
                </a:spcBef>
                <a:buClr>
                  <a:srgbClr val="C94D4D"/>
                </a:buClr>
                <a:buSzPct val="60000"/>
                <a:buFont typeface="Wingdings" panose="05000000000000000000" pitchFamily="2" charset="2"/>
                <a:buNone/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实验材料采购系统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979613" y="5337225"/>
            <a:ext cx="3752850" cy="371475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 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设置审批人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签收人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979613" y="4886375"/>
            <a:ext cx="3016250" cy="373062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 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添加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课题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&amp;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经费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979613" y="4437112"/>
            <a:ext cx="3013075" cy="371475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 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添加实验室成员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979613" y="3933056"/>
            <a:ext cx="3022600" cy="37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  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创建实验室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260" y="982980"/>
            <a:ext cx="9049385" cy="440944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7222"/>
            <a:ext cx="3657600" cy="1009650"/>
          </a:xfrm>
          <a:prstGeom prst="rect">
            <a:avLst/>
          </a:prstGeom>
        </p:spPr>
      </p:pic>
      <p:sp>
        <p:nvSpPr>
          <p:cNvPr id="33" name="圆角矩形 32"/>
          <p:cNvSpPr/>
          <p:nvPr/>
        </p:nvSpPr>
        <p:spPr bwMode="auto">
          <a:xfrm>
            <a:off x="2555776" y="982854"/>
            <a:ext cx="360040" cy="285906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solidFill>
                  <a:srgbClr val="FF0000"/>
                </a:solidFill>
              </a:ln>
              <a:noFill/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0" y="970945"/>
            <a:ext cx="9181605" cy="551497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 bwMode="auto">
          <a:xfrm>
            <a:off x="4730064" y="2307360"/>
            <a:ext cx="1786152" cy="177072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857" y="983010"/>
            <a:ext cx="9169239" cy="5661248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 bwMode="auto">
          <a:xfrm>
            <a:off x="3596323" y="6413891"/>
            <a:ext cx="936104" cy="2684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文本框 20"/>
          <p:cNvSpPr txBox="1">
            <a:spLocks noChangeArrowheads="1"/>
          </p:cNvSpPr>
          <p:nvPr/>
        </p:nvSpPr>
        <p:spPr bwMode="auto">
          <a:xfrm>
            <a:off x="5148064" y="149346"/>
            <a:ext cx="38530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创建实验室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6" grpId="0" bldLvl="0" animBg="1"/>
      <p:bldP spid="36" grpId="1" bldLvl="0" animBg="1"/>
      <p:bldP spid="36" grpId="2" bldLvl="0" animBg="1"/>
      <p:bldP spid="36" grpId="3" bldLvl="0" animBg="1"/>
      <p:bldP spid="42" grpId="0" bldLvl="0" animBg="1"/>
      <p:bldP spid="42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8" y="1651638"/>
            <a:ext cx="9324975" cy="4695825"/>
          </a:xfrm>
          <a:prstGeom prst="rect">
            <a:avLst/>
          </a:prstGeom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63316" y="1124744"/>
            <a:ext cx="354458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66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第一种方式：主动邀请</a:t>
            </a:r>
            <a:endParaRPr lang="zh-CN" altLang="en-US" sz="2000" dirty="0">
              <a:solidFill>
                <a:srgbClr val="006699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8028384" y="1676442"/>
            <a:ext cx="576064" cy="72008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6156176" y="2926701"/>
            <a:ext cx="720080" cy="2880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372200" y="4365104"/>
            <a:ext cx="720080" cy="48777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云形标注 22"/>
          <p:cNvSpPr/>
          <p:nvPr/>
        </p:nvSpPr>
        <p:spPr>
          <a:xfrm>
            <a:off x="5578869" y="5109989"/>
            <a:ext cx="2161483" cy="1220544"/>
          </a:xfrm>
          <a:prstGeom prst="cloudCallout">
            <a:avLst>
              <a:gd name="adj1" fmla="val -81480"/>
              <a:gd name="adj2" fmla="val -76679"/>
            </a:avLst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输入姓名或者工号回车，选择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下方的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人员，点击右边的发送邀请即可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148064" y="149346"/>
            <a:ext cx="38530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en-US" sz="2400" b="1" dirty="0" smtClean="0">
                <a:solidFill>
                  <a:srgbClr val="0267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添加实验室成员</a:t>
            </a:r>
            <a:endParaRPr lang="zh-CN" sz="2400" b="1" dirty="0">
              <a:solidFill>
                <a:srgbClr val="0267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119A30PWBG">
  <a:themeElements>
    <a:clrScheme name="A000120141119A30PWBG 1">
      <a:dk1>
        <a:srgbClr val="FFFFFF"/>
      </a:dk1>
      <a:lt1>
        <a:srgbClr val="FFFFFF"/>
      </a:lt1>
      <a:dk2>
        <a:srgbClr val="FFFFFF"/>
      </a:dk2>
      <a:lt2>
        <a:srgbClr val="454749"/>
      </a:lt2>
      <a:accent1>
        <a:srgbClr val="046FB6"/>
      </a:accent1>
      <a:accent2>
        <a:srgbClr val="22B1DE"/>
      </a:accent2>
      <a:accent3>
        <a:srgbClr val="FFFFFF"/>
      </a:accent3>
      <a:accent4>
        <a:srgbClr val="DADADA"/>
      </a:accent4>
      <a:accent5>
        <a:srgbClr val="AABBD7"/>
      </a:accent5>
      <a:accent6>
        <a:srgbClr val="1EA0C9"/>
      </a:accent6>
      <a:hlink>
        <a:srgbClr val="00B0F0"/>
      </a:hlink>
      <a:folHlink>
        <a:srgbClr val="AFB2B4"/>
      </a:folHlink>
    </a:clrScheme>
    <a:fontScheme name="A000120141119A30PWBG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1119A30PWBG 1">
        <a:dk1>
          <a:srgbClr val="FFFFFF"/>
        </a:dk1>
        <a:lt1>
          <a:srgbClr val="FFFFFF"/>
        </a:lt1>
        <a:dk2>
          <a:srgbClr val="FFFFFF"/>
        </a:dk2>
        <a:lt2>
          <a:srgbClr val="454749"/>
        </a:lt2>
        <a:accent1>
          <a:srgbClr val="046FB6"/>
        </a:accent1>
        <a:accent2>
          <a:srgbClr val="22B1DE"/>
        </a:accent2>
        <a:accent3>
          <a:srgbClr val="FFFFFF"/>
        </a:accent3>
        <a:accent4>
          <a:srgbClr val="DADADA"/>
        </a:accent4>
        <a:accent5>
          <a:srgbClr val="AABBD7"/>
        </a:accent5>
        <a:accent6>
          <a:srgbClr val="1EA0C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</Words>
  <Application>WPS 演示</Application>
  <PresentationFormat>全屏显示(4:3)</PresentationFormat>
  <Paragraphs>312</Paragraphs>
  <Slides>34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Arial</vt:lpstr>
      <vt:lpstr>宋体</vt:lpstr>
      <vt:lpstr>Wingdings</vt:lpstr>
      <vt:lpstr>Broadway</vt:lpstr>
      <vt:lpstr>微软雅黑</vt:lpstr>
      <vt:lpstr>Calibri</vt:lpstr>
      <vt:lpstr>黑体</vt:lpstr>
      <vt:lpstr>汉仪大宋简</vt:lpstr>
      <vt:lpstr>Times New Roman</vt:lpstr>
      <vt:lpstr>华文行楷</vt:lpstr>
      <vt:lpstr>幼圆</vt:lpstr>
      <vt:lpstr>默认设计模板</vt:lpstr>
      <vt:lpstr>A000120141119A30PWBG</vt:lpstr>
      <vt:lpstr>南京中医药大学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 京 农 业 大 学</dc:title>
  <dc:creator>amy</dc:creator>
  <cp:lastModifiedBy>amy</cp:lastModifiedBy>
  <cp:revision>658</cp:revision>
  <dcterms:created xsi:type="dcterms:W3CDTF">2015-06-09T07:16:00Z</dcterms:created>
  <dcterms:modified xsi:type="dcterms:W3CDTF">2016-09-08T09:20:25Z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